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9" r:id="rId2"/>
    <p:sldId id="262" r:id="rId3"/>
    <p:sldId id="270" r:id="rId4"/>
    <p:sldId id="263" r:id="rId5"/>
    <p:sldId id="268" r:id="rId6"/>
    <p:sldId id="267" r:id="rId7"/>
    <p:sldId id="256" r:id="rId8"/>
    <p:sldId id="265" r:id="rId9"/>
    <p:sldId id="264" r:id="rId10"/>
    <p:sldId id="260" r:id="rId11"/>
    <p:sldId id="266" r:id="rId12"/>
    <p:sldId id="271" r:id="rId13"/>
    <p:sldId id="273" r:id="rId14"/>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ia C. LaFrate" initials="PC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87" autoAdjust="0"/>
    <p:restoredTop sz="89276" autoAdjust="0"/>
  </p:normalViewPr>
  <p:slideViewPr>
    <p:cSldViewPr snapToGrid="0" snapToObjects="1">
      <p:cViewPr>
        <p:scale>
          <a:sx n="75" d="100"/>
          <a:sy n="75" d="100"/>
        </p:scale>
        <p:origin x="91"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7-12T07:57:49.419" idx="1">
    <p:pos x="282" y="834"/>
    <p:text>This slide is out of subject. It does not address the ULT freezer program. I suggest it be deleted.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4D4DDB3-54FF-4609-B984-97EC60CFD8E1}" type="datetimeFigureOut">
              <a:rPr lang="en-US" smtClean="0"/>
              <a:t>7/12/2012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15F1BEB-533E-41B9-87EF-56CF83249C77}" type="slidenum">
              <a:rPr lang="en-US" smtClean="0"/>
              <a:t>‹#›</a:t>
            </a:fld>
            <a:endParaRPr lang="en-US" dirty="0"/>
          </a:p>
        </p:txBody>
      </p:sp>
    </p:spTree>
    <p:extLst>
      <p:ext uri="{BB962C8B-B14F-4D97-AF65-F5344CB8AC3E}">
        <p14:creationId xmlns:p14="http://schemas.microsoft.com/office/powerpoint/2010/main" val="742830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5F1BEB-533E-41B9-87EF-56CF83249C77}" type="slidenum">
              <a:rPr lang="en-US" smtClean="0"/>
              <a:t>13</a:t>
            </a:fld>
            <a:endParaRPr lang="en-US" dirty="0"/>
          </a:p>
        </p:txBody>
      </p:sp>
    </p:spTree>
    <p:extLst>
      <p:ext uri="{BB962C8B-B14F-4D97-AF65-F5344CB8AC3E}">
        <p14:creationId xmlns:p14="http://schemas.microsoft.com/office/powerpoint/2010/main" val="3673894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130425"/>
            <a:ext cx="8239696" cy="1470025"/>
          </a:xfrm>
          <a:prstGeom prst="rect">
            <a:avLst/>
          </a:prstGeom>
        </p:spPr>
        <p:txBody>
          <a:bodyPr anchor="t"/>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457200" y="3886200"/>
            <a:ext cx="8239696" cy="1752600"/>
          </a:xfrm>
          <a:prstGeom prst="rect">
            <a:avLst/>
          </a:prstGeom>
        </p:spPr>
        <p:txBody>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15B0FF7-0493-4C1A-93BF-7FDA0891D1C0}" type="datetime1">
              <a:rPr lang="en-US" smtClean="0"/>
              <a:t>7/12/2012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5BE3B5-77A7-8049-8D89-3ABD58699FD8}" type="slidenum">
              <a:rPr lang="en-US"/>
              <a:pPr>
                <a:defRPr/>
              </a:pPr>
              <a:t>‹#›</a:t>
            </a:fld>
            <a:endParaRPr lang="en-US" dirty="0"/>
          </a:p>
        </p:txBody>
      </p:sp>
    </p:spTree>
    <p:extLst>
      <p:ext uri="{BB962C8B-B14F-4D97-AF65-F5344CB8AC3E}">
        <p14:creationId xmlns:p14="http://schemas.microsoft.com/office/powerpoint/2010/main" val="2288805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1325"/>
            <a:ext cx="8239696" cy="900201"/>
          </a:xfrm>
          <a:prstGeom prst="rect">
            <a:avLst/>
          </a:prstGeom>
        </p:spPr>
        <p:txBody>
          <a:bodyPr anchor="t"/>
          <a:lstStyle/>
          <a:p>
            <a:r>
              <a:rPr lang="en-US" smtClean="0"/>
              <a:t>Click to edit Master title style</a:t>
            </a:r>
            <a:endParaRPr lang="en-US" dirty="0"/>
          </a:p>
        </p:txBody>
      </p:sp>
      <p:sp>
        <p:nvSpPr>
          <p:cNvPr id="3" name="Content Placeholder 2"/>
          <p:cNvSpPr>
            <a:spLocks noGrp="1"/>
          </p:cNvSpPr>
          <p:nvPr>
            <p:ph idx="1"/>
          </p:nvPr>
        </p:nvSpPr>
        <p:spPr>
          <a:xfrm>
            <a:off x="457200" y="2499664"/>
            <a:ext cx="8239696" cy="362649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10"/>
          </p:nvPr>
        </p:nvSpPr>
        <p:spPr/>
        <p:txBody>
          <a:bodyPr/>
          <a:lstStyle>
            <a:lvl1pPr>
              <a:defRPr/>
            </a:lvl1pPr>
          </a:lstStyle>
          <a:p>
            <a:pPr>
              <a:defRPr/>
            </a:pPr>
            <a:fld id="{293A6B0C-CC2F-4EC2-AF51-B9CE610B06FB}" type="datetime1">
              <a:rPr lang="en-US" smtClean="0"/>
              <a:t>7/12/2012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5509D4B-8053-4C49-B669-25202F821987}" type="slidenum">
              <a:rPr lang="en-US"/>
              <a:pPr>
                <a:defRPr/>
              </a:pPr>
              <a:t>‹#›</a:t>
            </a:fld>
            <a:endParaRPr lang="en-US" dirty="0"/>
          </a:p>
        </p:txBody>
      </p:sp>
    </p:spTree>
    <p:extLst>
      <p:ext uri="{BB962C8B-B14F-4D97-AF65-F5344CB8AC3E}">
        <p14:creationId xmlns:p14="http://schemas.microsoft.com/office/powerpoint/2010/main" val="4095354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798390"/>
            <a:ext cx="8239695" cy="1358338"/>
          </a:xfrm>
          <a:prstGeom prst="rect">
            <a:avLst/>
          </a:prstGeom>
        </p:spPr>
        <p:txBody>
          <a:bodyPr anchor="t"/>
          <a:lstStyle>
            <a:lvl1pPr algn="ctr">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57200" y="1141325"/>
            <a:ext cx="8239695" cy="3265575"/>
          </a:xfrm>
          <a:prstGeom prst="rect">
            <a:avLst/>
          </a:prstGeo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E6A04B3-4385-411A-BB4B-4A0C860317E0}" type="datetime1">
              <a:rPr lang="en-US" smtClean="0"/>
              <a:t>7/12/2012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E39E8BE-79CB-4541-B87A-BF36672BE622}" type="slidenum">
              <a:rPr lang="en-US"/>
              <a:pPr>
                <a:defRPr/>
              </a:pPr>
              <a:t>‹#›</a:t>
            </a:fld>
            <a:endParaRPr lang="en-US" dirty="0"/>
          </a:p>
        </p:txBody>
      </p:sp>
    </p:spTree>
    <p:extLst>
      <p:ext uri="{BB962C8B-B14F-4D97-AF65-F5344CB8AC3E}">
        <p14:creationId xmlns:p14="http://schemas.microsoft.com/office/powerpoint/2010/main" val="171086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1325"/>
            <a:ext cx="8239696" cy="908238"/>
          </a:xfrm>
          <a:prstGeom prst="rect">
            <a:avLst/>
          </a:prstGeom>
        </p:spPr>
        <p:txBody>
          <a:bodyPr anchor="t"/>
          <a:lstStyle/>
          <a:p>
            <a:r>
              <a:rPr lang="en-US" smtClean="0"/>
              <a:t>Click to edit Master title style</a:t>
            </a:r>
            <a:endParaRPr lang="en-US" dirty="0"/>
          </a:p>
        </p:txBody>
      </p:sp>
      <p:sp>
        <p:nvSpPr>
          <p:cNvPr id="3" name="Content Placeholder 2"/>
          <p:cNvSpPr>
            <a:spLocks noGrp="1"/>
          </p:cNvSpPr>
          <p:nvPr>
            <p:ph sz="half" idx="1"/>
          </p:nvPr>
        </p:nvSpPr>
        <p:spPr>
          <a:xfrm>
            <a:off x="457199" y="2507701"/>
            <a:ext cx="3883211" cy="36184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814640" y="2507701"/>
            <a:ext cx="3882255" cy="36184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Date Placeholder 3"/>
          <p:cNvSpPr>
            <a:spLocks noGrp="1"/>
          </p:cNvSpPr>
          <p:nvPr>
            <p:ph type="dt" sz="half" idx="10"/>
          </p:nvPr>
        </p:nvSpPr>
        <p:spPr/>
        <p:txBody>
          <a:bodyPr/>
          <a:lstStyle>
            <a:lvl1pPr>
              <a:defRPr/>
            </a:lvl1pPr>
          </a:lstStyle>
          <a:p>
            <a:pPr>
              <a:defRPr/>
            </a:pPr>
            <a:fld id="{2207878D-4708-4881-9AE2-C22299136E86}" type="datetime1">
              <a:rPr lang="en-US" smtClean="0"/>
              <a:t>7/12/2012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1E6FC7C-BC32-2B46-9E5A-9E5676AA8284}" type="slidenum">
              <a:rPr lang="en-US"/>
              <a:pPr>
                <a:defRPr/>
              </a:pPr>
              <a:t>‹#›</a:t>
            </a:fld>
            <a:endParaRPr lang="en-US" dirty="0"/>
          </a:p>
        </p:txBody>
      </p:sp>
    </p:spTree>
    <p:extLst>
      <p:ext uri="{BB962C8B-B14F-4D97-AF65-F5344CB8AC3E}">
        <p14:creationId xmlns:p14="http://schemas.microsoft.com/office/powerpoint/2010/main" val="3814489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1325"/>
            <a:ext cx="8239696" cy="908237"/>
          </a:xfrm>
          <a:prstGeom prst="rect">
            <a:avLst/>
          </a:prstGeom>
        </p:spPr>
        <p:txBody>
          <a:bodyPr anchor="t"/>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59B1B046-17BD-4044-A4AF-8141BD90D5D0}" type="datetime1">
              <a:rPr lang="en-US" smtClean="0"/>
              <a:t>7/12/2012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DF0D54C-F9AD-774C-A6CA-EC7507653512}" type="slidenum">
              <a:rPr lang="en-US"/>
              <a:pPr>
                <a:defRPr/>
              </a:pPr>
              <a:t>‹#›</a:t>
            </a:fld>
            <a:endParaRPr lang="en-US" dirty="0"/>
          </a:p>
        </p:txBody>
      </p:sp>
    </p:spTree>
    <p:extLst>
      <p:ext uri="{BB962C8B-B14F-4D97-AF65-F5344CB8AC3E}">
        <p14:creationId xmlns:p14="http://schemas.microsoft.com/office/powerpoint/2010/main" val="1235239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1326"/>
            <a:ext cx="3441132" cy="795712"/>
          </a:xfrm>
          <a:prstGeom prst="rect">
            <a:avLst/>
          </a:prstGeom>
        </p:spPr>
        <p:txBody>
          <a:bodyPr anchor="t"/>
          <a:lstStyle>
            <a:lvl1pPr algn="l">
              <a:defRPr sz="2000" b="1"/>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idx="1" hasCustomPrompt="1"/>
          </p:nvPr>
        </p:nvSpPr>
        <p:spPr>
          <a:xfrm>
            <a:off x="4123390" y="1141326"/>
            <a:ext cx="4573506" cy="4984837"/>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a:t>
            </a:r>
            <a:br>
              <a:rPr lang="en-US" dirty="0" smtClean="0"/>
            </a:br>
            <a:r>
              <a:rPr lang="en-US" dirty="0" smtClean="0"/>
              <a:t>Master text styles</a:t>
            </a:r>
          </a:p>
          <a:p>
            <a:pPr lvl="1"/>
            <a:r>
              <a:rPr lang="en-US" dirty="0" smtClean="0"/>
              <a:t>Second level</a:t>
            </a:r>
          </a:p>
          <a:p>
            <a:pPr lvl="2"/>
            <a:r>
              <a:rPr lang="en-US" dirty="0" smtClean="0"/>
              <a:t>Third level</a:t>
            </a:r>
            <a:endParaRPr lang="en-US" dirty="0"/>
          </a:p>
        </p:txBody>
      </p:sp>
      <p:sp>
        <p:nvSpPr>
          <p:cNvPr id="4" name="Text Placeholder 3"/>
          <p:cNvSpPr>
            <a:spLocks noGrp="1"/>
          </p:cNvSpPr>
          <p:nvPr>
            <p:ph type="body" sz="half" idx="2"/>
          </p:nvPr>
        </p:nvSpPr>
        <p:spPr>
          <a:xfrm>
            <a:off x="457200" y="2049563"/>
            <a:ext cx="3441132" cy="4076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210004-AB88-4D81-9389-67F1FD9808FD}" type="datetime1">
              <a:rPr lang="en-US" smtClean="0"/>
              <a:t>7/12/2012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8FEB413-5BE4-F94D-8057-F50FE3F250BF}" type="slidenum">
              <a:rPr lang="en-US"/>
              <a:pPr>
                <a:defRPr/>
              </a:pPr>
              <a:t>‹#›</a:t>
            </a:fld>
            <a:endParaRPr lang="en-US" dirty="0"/>
          </a:p>
        </p:txBody>
      </p:sp>
    </p:spTree>
    <p:extLst>
      <p:ext uri="{BB962C8B-B14F-4D97-AF65-F5344CB8AC3E}">
        <p14:creationId xmlns:p14="http://schemas.microsoft.com/office/powerpoint/2010/main" val="3503097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031476"/>
            <a:ext cx="8239695" cy="570663"/>
          </a:xfrm>
          <a:prstGeom prst="rect">
            <a:avLst/>
          </a:prstGeom>
        </p:spPr>
        <p:txBody>
          <a:bodyPr anchor="b"/>
          <a:lstStyle>
            <a:lvl1pPr algn="ctr">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1" y="916275"/>
            <a:ext cx="8239696" cy="38113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457201" y="5714665"/>
            <a:ext cx="8239695" cy="457534"/>
          </a:xfrm>
          <a:prstGeom prst="rect">
            <a:avLst/>
          </a:prstGeo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24E236-558F-418C-98A4-DAB426D51580}" type="datetime1">
              <a:rPr lang="en-US" smtClean="0"/>
              <a:t>7/12/2012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9E12EE1-9156-2F4F-B0BF-9D3515A0E1FB}" type="slidenum">
              <a:rPr lang="en-US"/>
              <a:pPr>
                <a:defRPr/>
              </a:pPr>
              <a:t>‹#›</a:t>
            </a:fld>
            <a:endParaRPr lang="en-US" dirty="0"/>
          </a:p>
        </p:txBody>
      </p:sp>
    </p:spTree>
    <p:extLst>
      <p:ext uri="{BB962C8B-B14F-4D97-AF65-F5344CB8AC3E}">
        <p14:creationId xmlns:p14="http://schemas.microsoft.com/office/powerpoint/2010/main" val="1533190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file://localhost/Users/mikequinlan/Desktop/125%20PowerPoint/125PPTlogos/Horizontal125PPT.wmf" TargetMode="External"/><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283689"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1CEA95F6-5E74-4C43-9FCD-F1F50D50B910}" type="datetime1">
              <a:rPr lang="en-US" smtClean="0"/>
              <a:t>7/12/2012</a:t>
            </a:fld>
            <a:endParaRPr lang="en-US" dirty="0"/>
          </a:p>
        </p:txBody>
      </p:sp>
      <p:sp>
        <p:nvSpPr>
          <p:cNvPr id="5" name="Footer Placeholder 4"/>
          <p:cNvSpPr>
            <a:spLocks noGrp="1"/>
          </p:cNvSpPr>
          <p:nvPr>
            <p:ph type="ftr" sz="quarter" idx="3"/>
          </p:nvPr>
        </p:nvSpPr>
        <p:spPr>
          <a:xfrm>
            <a:off x="2982023" y="6356350"/>
            <a:ext cx="3207081"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414163" y="6356350"/>
            <a:ext cx="2282733"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160333CF-EFE4-C34E-8F8C-297146A7460B}" type="slidenum">
              <a:rPr lang="en-US"/>
              <a:pPr>
                <a:defRPr/>
              </a:pPr>
              <a:t>‹#›</a:t>
            </a:fld>
            <a:endParaRPr lang="en-US" dirty="0"/>
          </a:p>
        </p:txBody>
      </p:sp>
      <p:sp>
        <p:nvSpPr>
          <p:cNvPr id="1030" name="Title Placeholder 1"/>
          <p:cNvSpPr>
            <a:spLocks noGrp="1"/>
          </p:cNvSpPr>
          <p:nvPr>
            <p:ph type="title"/>
          </p:nvPr>
        </p:nvSpPr>
        <p:spPr bwMode="auto">
          <a:xfrm>
            <a:off x="457200" y="1141326"/>
            <a:ext cx="8239696" cy="11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Headline Line One</a:t>
            </a:r>
            <a:br>
              <a:rPr lang="en-US" dirty="0"/>
            </a:br>
            <a:r>
              <a:rPr lang="en-US" dirty="0"/>
              <a:t>Headline Line Two</a:t>
            </a:r>
          </a:p>
        </p:txBody>
      </p:sp>
      <p:sp>
        <p:nvSpPr>
          <p:cNvPr id="1031" name="Text Placeholder 2"/>
          <p:cNvSpPr>
            <a:spLocks noGrp="1"/>
          </p:cNvSpPr>
          <p:nvPr>
            <p:ph type="body" idx="1"/>
          </p:nvPr>
        </p:nvSpPr>
        <p:spPr bwMode="auto">
          <a:xfrm>
            <a:off x="457200" y="2507700"/>
            <a:ext cx="8239696" cy="361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a:t>
            </a:r>
            <a:r>
              <a:rPr lang="en-US" dirty="0" smtClean="0"/>
              <a:t>level</a:t>
            </a:r>
            <a:endParaRPr lang="en-US" dirty="0"/>
          </a:p>
        </p:txBody>
      </p:sp>
      <p:pic>
        <p:nvPicPr>
          <p:cNvPr id="3" name="Horizontal125PPT.wmf" descr="/Users/mikequinlan/Desktop/125 PowerPoint/125PPTlogos/Horizontal125PPT.wmf"/>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0" y="0"/>
            <a:ext cx="9144000" cy="571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6" r:id="rId6"/>
    <p:sldLayoutId id="2147483657" r:id="rId7"/>
  </p:sldLayoutIdLst>
  <p:hf sldNum="0" hdr="0" ftr="0" dt="0"/>
  <p:txStyles>
    <p:titleStyle>
      <a:lvl1pPr algn="ctr" defTabSz="457200" rtl="0" eaLnBrk="1" fontAlgn="base" hangingPunct="1">
        <a:spcBef>
          <a:spcPct val="0"/>
        </a:spcBef>
        <a:spcAft>
          <a:spcPct val="0"/>
        </a:spcAft>
        <a:defRPr sz="4000" b="1" i="0" kern="1200">
          <a:solidFill>
            <a:schemeClr val="tx1"/>
          </a:solidFill>
          <a:latin typeface="Arial"/>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600" kern="1200">
          <a:solidFill>
            <a:schemeClr val="tx1"/>
          </a:solidFill>
          <a:latin typeface="Arial"/>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3000" kern="1200">
          <a:solidFill>
            <a:schemeClr val="tx1"/>
          </a:solidFill>
          <a:latin typeface="Arial"/>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3600" kern="1200">
          <a:solidFill>
            <a:schemeClr val="tx1"/>
          </a:solidFill>
          <a:latin typeface="Arial"/>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3600" kern="1200">
          <a:solidFill>
            <a:schemeClr val="tx1"/>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10771" y="5259072"/>
            <a:ext cx="7300685" cy="976628"/>
          </a:xfrm>
          <a:ln>
            <a:solidFill>
              <a:schemeClr val="bg1"/>
            </a:solidFill>
          </a:ln>
        </p:spPr>
        <p:txBody>
          <a:bodyPr/>
          <a:lstStyle/>
          <a:p>
            <a:r>
              <a:rPr lang="en-US" sz="2800" dirty="0" smtClean="0"/>
              <a:t>Ultra-Low Freezer Rebate Program Report</a:t>
            </a:r>
            <a:r>
              <a:rPr lang="en-US" sz="3000" dirty="0" smtClean="0"/>
              <a:t/>
            </a:r>
            <a:br>
              <a:rPr lang="en-US" sz="3000" dirty="0" smtClean="0"/>
            </a:br>
            <a:r>
              <a:rPr lang="en-US" sz="2800" dirty="0" smtClean="0"/>
              <a:t>Fiscal Year 2011-2012</a:t>
            </a:r>
            <a:endParaRPr lang="en-US" sz="2800" dirty="0"/>
          </a:p>
        </p:txBody>
      </p:sp>
      <p:pic>
        <p:nvPicPr>
          <p:cNvPr id="6" name="Picture 2" descr="V:\Library\EnergyManagement Logos\NEW_EMLogo_r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354" y="6181725"/>
            <a:ext cx="1504889" cy="6223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photos.labwrench.com/equipmentPhotos/2000/2951-3309.jpg"/>
          <p:cNvPicPr>
            <a:picLocks noChangeAspect="1" noChangeArrowheads="1"/>
          </p:cNvPicPr>
          <p:nvPr/>
        </p:nvPicPr>
        <p:blipFill rotWithShape="1">
          <a:blip r:embed="rId3">
            <a:extLst>
              <a:ext uri="{28A0092B-C50C-407E-A947-70E740481C1C}">
                <a14:useLocalDpi xmlns:a14="http://schemas.microsoft.com/office/drawing/2010/main" val="0"/>
              </a:ext>
            </a:extLst>
          </a:blip>
          <a:srcRect r="31739"/>
          <a:stretch/>
        </p:blipFill>
        <p:spPr bwMode="auto">
          <a:xfrm>
            <a:off x="3076575" y="677862"/>
            <a:ext cx="2990850" cy="438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903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1545" y="942613"/>
            <a:ext cx="7280910" cy="4832092"/>
          </a:xfrm>
          <a:prstGeom prst="rect">
            <a:avLst/>
          </a:prstGeom>
        </p:spPr>
        <p:txBody>
          <a:bodyPr wrap="square" anchor="ctr">
            <a:spAutoFit/>
          </a:bodyPr>
          <a:lstStyle/>
          <a:p>
            <a:r>
              <a:rPr lang="en-US" sz="2000" b="1" u="sng" dirty="0" smtClean="0">
                <a:latin typeface="Arial" pitchFamily="34" charset="0"/>
                <a:cs typeface="Arial" pitchFamily="34" charset="0"/>
              </a:rPr>
              <a:t>Lesson Learned</a:t>
            </a:r>
            <a:endParaRPr lang="en-US" sz="2000" b="1" dirty="0">
              <a:latin typeface="Arial" pitchFamily="34" charset="0"/>
              <a:cs typeface="Arial" pitchFamily="34" charset="0"/>
            </a:endParaRPr>
          </a:p>
          <a:p>
            <a:pPr>
              <a:buFont typeface="Wingdings" pitchFamily="2" charset="2"/>
              <a:buChar char="ü"/>
            </a:pPr>
            <a:endParaRPr lang="en-US" dirty="0"/>
          </a:p>
          <a:p>
            <a:pPr marL="342900" indent="-342900">
              <a:spcAft>
                <a:spcPts val="600"/>
              </a:spcAft>
              <a:buFont typeface="Arial" pitchFamily="34" charset="0"/>
              <a:buChar char="•"/>
            </a:pPr>
            <a:r>
              <a:rPr lang="en-US" sz="1600" dirty="0" smtClean="0">
                <a:latin typeface="Arial" pitchFamily="34" charset="0"/>
                <a:cs typeface="Arial" pitchFamily="34" charset="0"/>
              </a:rPr>
              <a:t>Future programs need to roll out sooner in the fiscal year cycle when scientists and researcher have available funding. </a:t>
            </a:r>
          </a:p>
          <a:p>
            <a:pPr marL="800100" lvl="1" indent="-342900">
              <a:spcAft>
                <a:spcPts val="600"/>
              </a:spcAft>
              <a:buFont typeface="Courier New" pitchFamily="49" charset="0"/>
              <a:buChar char="o"/>
            </a:pPr>
            <a:r>
              <a:rPr lang="en-US" sz="1600" dirty="0" smtClean="0">
                <a:latin typeface="Arial" pitchFamily="34" charset="0"/>
                <a:cs typeface="Arial" pitchFamily="34" charset="0"/>
              </a:rPr>
              <a:t>When </a:t>
            </a:r>
            <a:r>
              <a:rPr lang="en-US" sz="1600" dirty="0">
                <a:latin typeface="Arial" pitchFamily="34" charset="0"/>
                <a:cs typeface="Arial" pitchFamily="34" charset="0"/>
              </a:rPr>
              <a:t>Energy Management launched the rebate program in the latter part of the fiscal </a:t>
            </a:r>
            <a:r>
              <a:rPr lang="en-US" sz="1600" dirty="0" smtClean="0">
                <a:latin typeface="Arial" pitchFamily="34" charset="0"/>
                <a:cs typeface="Arial" pitchFamily="34" charset="0"/>
              </a:rPr>
              <a:t>year, scientist </a:t>
            </a:r>
            <a:r>
              <a:rPr lang="en-US" sz="1600" dirty="0">
                <a:latin typeface="Arial" pitchFamily="34" charset="0"/>
                <a:cs typeface="Arial" pitchFamily="34" charset="0"/>
              </a:rPr>
              <a:t>and researchers did not have </a:t>
            </a:r>
            <a:r>
              <a:rPr lang="en-US" sz="1600" dirty="0" smtClean="0">
                <a:latin typeface="Arial" pitchFamily="34" charset="0"/>
                <a:cs typeface="Arial" pitchFamily="34" charset="0"/>
              </a:rPr>
              <a:t>sufficient funding </a:t>
            </a:r>
            <a:r>
              <a:rPr lang="en-US" sz="1600" dirty="0">
                <a:latin typeface="Arial" pitchFamily="34" charset="0"/>
                <a:cs typeface="Arial" pitchFamily="34" charset="0"/>
              </a:rPr>
              <a:t>readily available to take advantage of the </a:t>
            </a:r>
            <a:r>
              <a:rPr lang="en-US" sz="1600" dirty="0" smtClean="0">
                <a:latin typeface="Arial" pitchFamily="34" charset="0"/>
                <a:cs typeface="Arial" pitchFamily="34" charset="0"/>
              </a:rPr>
              <a:t>program.</a:t>
            </a:r>
          </a:p>
          <a:p>
            <a:pPr marL="342900" indent="-342900">
              <a:spcAft>
                <a:spcPts val="600"/>
              </a:spcAft>
              <a:buFont typeface="Arial" pitchFamily="34" charset="0"/>
              <a:buChar char="•"/>
            </a:pPr>
            <a:r>
              <a:rPr lang="en-US" sz="1600" dirty="0" smtClean="0">
                <a:latin typeface="Arial" pitchFamily="34" charset="0"/>
                <a:cs typeface="Arial" pitchFamily="34" charset="0"/>
              </a:rPr>
              <a:t>In order for Energy Management to be able to target labs that have old ULT freezers, the CAM’s inventory database needs to be current.</a:t>
            </a:r>
          </a:p>
          <a:p>
            <a:pPr marL="800100" lvl="1" indent="-342900">
              <a:spcAft>
                <a:spcPts val="600"/>
              </a:spcAft>
              <a:buFont typeface="Courier New" pitchFamily="49" charset="0"/>
              <a:buChar char="o"/>
            </a:pPr>
            <a:r>
              <a:rPr lang="en-US" sz="1600" dirty="0" smtClean="0">
                <a:latin typeface="Arial" pitchFamily="34" charset="0"/>
                <a:cs typeface="Arial" pitchFamily="34" charset="0"/>
              </a:rPr>
              <a:t>Encourage researchers to update the database as soon as an ULT freezer is decommissioned or a new one is procured.  </a:t>
            </a:r>
          </a:p>
          <a:p>
            <a:pPr marL="342900" indent="-342900">
              <a:spcAft>
                <a:spcPts val="600"/>
              </a:spcAft>
              <a:buFont typeface="Arial" pitchFamily="34" charset="0"/>
              <a:buChar char="•"/>
            </a:pPr>
            <a:r>
              <a:rPr lang="en-US" sz="1600" dirty="0" smtClean="0">
                <a:latin typeface="Arial" pitchFamily="34" charset="0"/>
                <a:cs typeface="Arial" pitchFamily="34" charset="0"/>
              </a:rPr>
              <a:t>Facilitate  quicker processing of reimbursing claims by directly applying the 50% the invoice in lieu of giving the funds to the department.</a:t>
            </a:r>
          </a:p>
          <a:p>
            <a:pPr marL="800100" lvl="1" indent="-342900">
              <a:spcAft>
                <a:spcPts val="600"/>
              </a:spcAft>
              <a:buFont typeface="Courier New" pitchFamily="49" charset="0"/>
              <a:buChar char="o"/>
            </a:pPr>
            <a:r>
              <a:rPr lang="en-US" sz="1600" dirty="0" smtClean="0">
                <a:latin typeface="Arial" pitchFamily="34" charset="0"/>
                <a:cs typeface="Arial" pitchFamily="34" charset="0"/>
              </a:rPr>
              <a:t>This will expedite  the time needed by Business Services to process the reimbursement claims. </a:t>
            </a:r>
            <a:endParaRPr lang="en-US" sz="1600" dirty="0">
              <a:latin typeface="Arial" pitchFamily="34" charset="0"/>
              <a:cs typeface="Arial" pitchFamily="34" charset="0"/>
            </a:endParaRPr>
          </a:p>
          <a:p>
            <a:pPr marL="342900" indent="-342900">
              <a:spcAft>
                <a:spcPts val="600"/>
              </a:spcAft>
              <a:buFont typeface="Arial" pitchFamily="34" charset="0"/>
              <a:buChar char="•"/>
            </a:pPr>
            <a:r>
              <a:rPr lang="en-US" sz="1600" dirty="0" smtClean="0">
                <a:latin typeface="Arial" pitchFamily="34" charset="0"/>
                <a:cs typeface="Arial" pitchFamily="34" charset="0"/>
              </a:rPr>
              <a:t>Advertise the Freezer Rebate Program directly to the owners of old ULT freezers to increase the success of the program.</a:t>
            </a:r>
          </a:p>
        </p:txBody>
      </p:sp>
      <p:pic>
        <p:nvPicPr>
          <p:cNvPr id="5" name="Picture 2" descr="V:\Library\EnergyManagement Logos\NEW_EMLogo_r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354" y="6181725"/>
            <a:ext cx="1504889" cy="6223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p:cNvSpPr>
            <a:spLocks noGrp="1"/>
          </p:cNvSpPr>
          <p:nvPr>
            <p:ph type="sldNum" sz="quarter" idx="12"/>
          </p:nvPr>
        </p:nvSpPr>
        <p:spPr>
          <a:xfrm>
            <a:off x="6861267" y="6492875"/>
            <a:ext cx="2282733" cy="365125"/>
          </a:xfrm>
        </p:spPr>
        <p:txBody>
          <a:bodyPr/>
          <a:lstStyle/>
          <a:p>
            <a:pPr>
              <a:defRPr/>
            </a:pPr>
            <a:fld id="{C5509D4B-8053-4C49-B669-25202F821987}" type="slidenum">
              <a:rPr lang="en-US" smtClean="0"/>
              <a:pPr>
                <a:defRPr/>
              </a:pPr>
              <a:t>10</a:t>
            </a:fld>
            <a:endParaRPr lang="en-US" dirty="0"/>
          </a:p>
        </p:txBody>
      </p:sp>
    </p:spTree>
    <p:extLst>
      <p:ext uri="{BB962C8B-B14F-4D97-AF65-F5344CB8AC3E}">
        <p14:creationId xmlns:p14="http://schemas.microsoft.com/office/powerpoint/2010/main" val="2258615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580" y="942637"/>
            <a:ext cx="7459720" cy="4921587"/>
          </a:xfrm>
        </p:spPr>
        <p:txBody>
          <a:bodyPr/>
          <a:lstStyle/>
          <a:p>
            <a:pPr marL="115888" algn="l"/>
            <a:r>
              <a:rPr lang="en-US" sz="2000" u="sng" dirty="0" smtClean="0"/>
              <a:t>Next Steps</a:t>
            </a:r>
            <a:r>
              <a:rPr lang="en-US" sz="2000" dirty="0" smtClean="0"/>
              <a:t/>
            </a:r>
            <a:br>
              <a:rPr lang="en-US" sz="2000" dirty="0" smtClean="0"/>
            </a:br>
            <a:r>
              <a:rPr lang="en-US" sz="1600" dirty="0" smtClean="0"/>
              <a:t> </a:t>
            </a:r>
            <a:r>
              <a:rPr lang="en-US" sz="1600" b="0" dirty="0"/>
              <a:t/>
            </a:r>
            <a:br>
              <a:rPr lang="en-US" sz="1600" b="0" dirty="0"/>
            </a:br>
            <a:r>
              <a:rPr lang="en-US" sz="1600" b="0" dirty="0" smtClean="0"/>
              <a:t>Energy Management will continue to advocate the push to upgrade the University’s ULT freezer inventory. </a:t>
            </a:r>
            <a:br>
              <a:rPr lang="en-US" sz="1600" b="0" dirty="0" smtClean="0"/>
            </a:br>
            <a:r>
              <a:rPr lang="en-US" sz="1600" b="0" dirty="0" smtClean="0"/>
              <a:t> </a:t>
            </a:r>
            <a:br>
              <a:rPr lang="en-US" sz="1600" b="0" dirty="0" smtClean="0"/>
            </a:br>
            <a:r>
              <a:rPr lang="en-US" sz="1600" b="0" dirty="0" smtClean="0"/>
              <a:t>Twenty additional ULT </a:t>
            </a:r>
            <a:r>
              <a:rPr lang="en-US" sz="1600" b="0" dirty="0"/>
              <a:t>f</a:t>
            </a:r>
            <a:r>
              <a:rPr lang="en-US" sz="1600" b="0" dirty="0" smtClean="0"/>
              <a:t>reezers </a:t>
            </a:r>
            <a:r>
              <a:rPr lang="en-US" sz="1600" b="0" dirty="0"/>
              <a:t>procured </a:t>
            </a:r>
            <a:r>
              <a:rPr lang="en-US" sz="1600" b="0" dirty="0" smtClean="0"/>
              <a:t>from 1981 </a:t>
            </a:r>
            <a:r>
              <a:rPr lang="en-US" sz="1600" b="0" dirty="0"/>
              <a:t>to </a:t>
            </a:r>
            <a:r>
              <a:rPr lang="en-US" sz="1600" b="0" dirty="0" smtClean="0"/>
              <a:t>1997 are eligible to be upgraded under the program.  Energy Management is planning to upgrade these freezers at the next funding opportunity. </a:t>
            </a:r>
            <a:br>
              <a:rPr lang="en-US" sz="1600" b="0" dirty="0" smtClean="0"/>
            </a:br>
            <a:r>
              <a:rPr lang="en-US" sz="1600" b="0" dirty="0"/>
              <a:t/>
            </a:r>
            <a:br>
              <a:rPr lang="en-US" sz="1600" b="0" dirty="0"/>
            </a:br>
            <a:r>
              <a:rPr lang="en-US" sz="1600" b="0" dirty="0" smtClean="0"/>
              <a:t>Energy Management will monitor one of the new energy efficient ULT freezers to ensure the proper measurement and verification of the </a:t>
            </a:r>
            <a:r>
              <a:rPr lang="en-US" sz="1600" b="0" dirty="0"/>
              <a:t>r</a:t>
            </a:r>
            <a:r>
              <a:rPr lang="en-US" sz="1600" b="0" dirty="0" smtClean="0"/>
              <a:t>ated energy savings.</a:t>
            </a:r>
            <a:br>
              <a:rPr lang="en-US" sz="1600" b="0" dirty="0" smtClean="0"/>
            </a:br>
            <a:r>
              <a:rPr lang="en-US" sz="1600" b="0" dirty="0" smtClean="0"/>
              <a:t/>
            </a:r>
            <a:br>
              <a:rPr lang="en-US" sz="1600" b="0" dirty="0" smtClean="0"/>
            </a:br>
            <a:r>
              <a:rPr lang="en-US" sz="1600" b="0" dirty="0" smtClean="0"/>
              <a:t>Energy Management is also looking at other ULT freezer operation strategies to further reduce the ULT freezer’s electric energy consumption.</a:t>
            </a:r>
            <a:br>
              <a:rPr lang="en-US" sz="1600" b="0" dirty="0" smtClean="0"/>
            </a:br>
            <a:r>
              <a:rPr lang="en-US" sz="1600" b="0" dirty="0" smtClean="0"/>
              <a:t>  </a:t>
            </a:r>
            <a:br>
              <a:rPr lang="en-US" sz="1600" b="0" dirty="0" smtClean="0"/>
            </a:br>
            <a:r>
              <a:rPr lang="en-US" sz="1600" b="0" dirty="0" smtClean="0"/>
              <a:t>One of the strategies is to raise the ULT freezer’s operating temperature from </a:t>
            </a:r>
            <a:br>
              <a:rPr lang="en-US" sz="1600" b="0" dirty="0" smtClean="0"/>
            </a:br>
            <a:r>
              <a:rPr lang="en-US" sz="1600" b="0" dirty="0" smtClean="0"/>
              <a:t>-80</a:t>
            </a:r>
            <a:r>
              <a:rPr lang="en-US" sz="1600" b="0" dirty="0" smtClean="0">
                <a:cs typeface="Arial"/>
              </a:rPr>
              <a:t>°</a:t>
            </a:r>
            <a:r>
              <a:rPr lang="en-US" sz="1600" b="0" dirty="0" smtClean="0">
                <a:latin typeface="Arial" pitchFamily="34" charset="0"/>
                <a:cs typeface="Arial" pitchFamily="34" charset="0"/>
              </a:rPr>
              <a:t>C </a:t>
            </a:r>
            <a:r>
              <a:rPr lang="en-US" sz="1600" b="0" dirty="0" smtClean="0"/>
              <a:t>to -70</a:t>
            </a:r>
            <a:r>
              <a:rPr lang="en-US" sz="1600" b="0" dirty="0" smtClean="0">
                <a:cs typeface="Arial"/>
              </a:rPr>
              <a:t>°</a:t>
            </a:r>
            <a:r>
              <a:rPr lang="en-US" sz="1600" b="0" dirty="0" smtClean="0">
                <a:latin typeface="Arial" pitchFamily="34" charset="0"/>
                <a:cs typeface="Arial" pitchFamily="34" charset="0"/>
              </a:rPr>
              <a:t>C.  Documentation from the University of Colorado Boulder shows that this strategy further reduces the electric energy consumption of an ULT freezer by 2 kWh/day without affecting stored samples. </a:t>
            </a:r>
            <a:endParaRPr lang="en-US" sz="2000" dirty="0"/>
          </a:p>
        </p:txBody>
      </p:sp>
      <p:pic>
        <p:nvPicPr>
          <p:cNvPr id="5" name="Picture 2" descr="V:\Library\EnergyManagement Logos\NEW_EMLogo_r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354" y="6181725"/>
            <a:ext cx="1504889" cy="6223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p:cNvSpPr>
            <a:spLocks noGrp="1"/>
          </p:cNvSpPr>
          <p:nvPr>
            <p:ph type="sldNum" sz="quarter" idx="12"/>
          </p:nvPr>
        </p:nvSpPr>
        <p:spPr>
          <a:xfrm>
            <a:off x="6861267" y="6492875"/>
            <a:ext cx="2282733" cy="365125"/>
          </a:xfrm>
        </p:spPr>
        <p:txBody>
          <a:bodyPr/>
          <a:lstStyle/>
          <a:p>
            <a:pPr>
              <a:defRPr/>
            </a:pPr>
            <a:fld id="{C5509D4B-8053-4C49-B669-25202F821987}" type="slidenum">
              <a:rPr lang="en-US" smtClean="0"/>
              <a:pPr>
                <a:defRPr/>
              </a:pPr>
              <a:t>11</a:t>
            </a:fld>
            <a:endParaRPr lang="en-US" dirty="0"/>
          </a:p>
        </p:txBody>
      </p:sp>
    </p:spTree>
    <p:extLst>
      <p:ext uri="{BB962C8B-B14F-4D97-AF65-F5344CB8AC3E}">
        <p14:creationId xmlns:p14="http://schemas.microsoft.com/office/powerpoint/2010/main" val="127562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2629" y="1028343"/>
            <a:ext cx="7336971" cy="2031325"/>
          </a:xfrm>
          <a:prstGeom prst="rect">
            <a:avLst/>
          </a:prstGeom>
        </p:spPr>
        <p:txBody>
          <a:bodyPr wrap="square">
            <a:spAutoFit/>
          </a:bodyPr>
          <a:lstStyle/>
          <a:p>
            <a:r>
              <a:rPr lang="en-US" dirty="0"/>
              <a:t>In </a:t>
            </a:r>
            <a:r>
              <a:rPr lang="en-US" dirty="0" smtClean="0"/>
              <a:t>addition to the ULT Freezer Rebate Program, </a:t>
            </a:r>
            <a:r>
              <a:rPr lang="en-US" dirty="0"/>
              <a:t>Energy Management is looking for other ways to store samples more economically.  </a:t>
            </a:r>
            <a:r>
              <a:rPr lang="en-US" dirty="0" smtClean="0"/>
              <a:t>One example is to </a:t>
            </a:r>
            <a:r>
              <a:rPr lang="en-US" dirty="0"/>
              <a:t>store DNA and RNA samples at room temperature.  Room Temperature storage is the </a:t>
            </a:r>
            <a:r>
              <a:rPr lang="en-US" dirty="0" smtClean="0"/>
              <a:t>ability to store </a:t>
            </a:r>
            <a:r>
              <a:rPr lang="en-US" dirty="0"/>
              <a:t>samples at room temperature (i.e</a:t>
            </a:r>
            <a:r>
              <a:rPr lang="en-US" dirty="0" smtClean="0"/>
              <a:t>., ~ 72°F</a:t>
            </a:r>
            <a:r>
              <a:rPr lang="en-US" dirty="0">
                <a:cs typeface="Arial"/>
              </a:rPr>
              <a:t>).  </a:t>
            </a:r>
            <a:r>
              <a:rPr lang="en-US" dirty="0" smtClean="0">
                <a:cs typeface="Arial"/>
              </a:rPr>
              <a:t> Scientists </a:t>
            </a:r>
            <a:r>
              <a:rPr lang="en-US" dirty="0">
                <a:cs typeface="Arial"/>
              </a:rPr>
              <a:t>and researchers can store their samples at room temperature with the peace of mind that samples will not be destroyed during brown-outs or black-outs</a:t>
            </a:r>
            <a:r>
              <a:rPr lang="en-US" dirty="0" smtClean="0">
                <a:cs typeface="Arial"/>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660" y="3261629"/>
            <a:ext cx="3449131" cy="2881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3774" y="3660874"/>
            <a:ext cx="2248610" cy="2083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Notched Right Arrow 6"/>
          <p:cNvSpPr/>
          <p:nvPr/>
        </p:nvSpPr>
        <p:spPr>
          <a:xfrm>
            <a:off x="4878662" y="4581268"/>
            <a:ext cx="636151" cy="242316"/>
          </a:xfrm>
          <a:prstGeom prst="notchedRight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pic>
        <p:nvPicPr>
          <p:cNvPr id="8" name="Picture 2" descr="V:\Library\EnergyManagement Logos\NEW_EMLogo_r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9354" y="6181725"/>
            <a:ext cx="1504889" cy="6223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1"/>
          <p:cNvSpPr>
            <a:spLocks noGrp="1"/>
          </p:cNvSpPr>
          <p:nvPr>
            <p:ph type="sldNum" sz="quarter" idx="12"/>
          </p:nvPr>
        </p:nvSpPr>
        <p:spPr>
          <a:xfrm>
            <a:off x="6861267" y="6492875"/>
            <a:ext cx="2282733" cy="365125"/>
          </a:xfrm>
        </p:spPr>
        <p:txBody>
          <a:bodyPr/>
          <a:lstStyle/>
          <a:p>
            <a:pPr>
              <a:defRPr/>
            </a:pPr>
            <a:fld id="{C5509D4B-8053-4C49-B669-25202F821987}" type="slidenum">
              <a:rPr lang="en-US" smtClean="0"/>
              <a:pPr>
                <a:defRPr/>
              </a:pPr>
              <a:t>12</a:t>
            </a:fld>
            <a:endParaRPr lang="en-US" dirty="0"/>
          </a:p>
        </p:txBody>
      </p:sp>
    </p:spTree>
    <p:extLst>
      <p:ext uri="{BB962C8B-B14F-4D97-AF65-F5344CB8AC3E}">
        <p14:creationId xmlns:p14="http://schemas.microsoft.com/office/powerpoint/2010/main" val="3854131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97001" y="-889000"/>
            <a:ext cx="6350000" cy="9144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27100" y="5581560"/>
            <a:ext cx="4611553" cy="1200329"/>
          </a:xfrm>
          <a:prstGeom prst="rect">
            <a:avLst/>
          </a:prstGeom>
          <a:noFill/>
        </p:spPr>
        <p:txBody>
          <a:bodyPr wrap="square" rtlCol="0">
            <a:spAutoFit/>
          </a:bodyPr>
          <a:lstStyle/>
          <a:p>
            <a:r>
              <a:rPr lang="en-US" dirty="0" smtClean="0"/>
              <a:t>Prepared by:</a:t>
            </a:r>
          </a:p>
          <a:p>
            <a:r>
              <a:rPr lang="en-US" dirty="0" smtClean="0"/>
              <a:t>NC State University Energy Management</a:t>
            </a:r>
          </a:p>
          <a:p>
            <a:r>
              <a:rPr lang="en-US" dirty="0" smtClean="0"/>
              <a:t>Save_energy@ncsu.edu</a:t>
            </a:r>
          </a:p>
          <a:p>
            <a:r>
              <a:rPr lang="en-US" dirty="0" smtClean="0"/>
              <a:t>June 2012</a:t>
            </a:r>
            <a:endParaRPr lang="en-US" dirty="0"/>
          </a:p>
        </p:txBody>
      </p:sp>
      <p:pic>
        <p:nvPicPr>
          <p:cNvPr id="7" name="Picture 2" descr="V:\Library\EnergyManagement Logos\NEW_EMLogo_r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9354" y="6181725"/>
            <a:ext cx="1504889" cy="6223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1"/>
          <p:cNvSpPr>
            <a:spLocks noGrp="1"/>
          </p:cNvSpPr>
          <p:nvPr>
            <p:ph type="sldNum" sz="quarter" idx="12"/>
          </p:nvPr>
        </p:nvSpPr>
        <p:spPr>
          <a:xfrm>
            <a:off x="6861267" y="6492875"/>
            <a:ext cx="2282733" cy="365125"/>
          </a:xfrm>
        </p:spPr>
        <p:txBody>
          <a:bodyPr/>
          <a:lstStyle/>
          <a:p>
            <a:pPr>
              <a:defRPr/>
            </a:pPr>
            <a:fld id="{C5509D4B-8053-4C49-B669-25202F821987}" type="slidenum">
              <a:rPr lang="en-US" smtClean="0"/>
              <a:pPr>
                <a:defRPr/>
              </a:pPr>
              <a:t>13</a:t>
            </a:fld>
            <a:endParaRPr lang="en-US" dirty="0"/>
          </a:p>
        </p:txBody>
      </p:sp>
    </p:spTree>
    <p:extLst>
      <p:ext uri="{BB962C8B-B14F-4D97-AF65-F5344CB8AC3E}">
        <p14:creationId xmlns:p14="http://schemas.microsoft.com/office/powerpoint/2010/main" val="3619685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63" y="1153608"/>
            <a:ext cx="7305675" cy="4523292"/>
          </a:xfrm>
        </p:spPr>
        <p:txBody>
          <a:bodyPr/>
          <a:lstStyle/>
          <a:p>
            <a:pPr marL="115888" algn="l"/>
            <a:r>
              <a:rPr lang="en-US" sz="2000" u="sng" dirty="0" smtClean="0"/>
              <a:t>Overview</a:t>
            </a:r>
            <a:r>
              <a:rPr lang="en-US" sz="2000" dirty="0" smtClean="0"/>
              <a:t/>
            </a:r>
            <a:br>
              <a:rPr lang="en-US" sz="2000" dirty="0" smtClean="0"/>
            </a:br>
            <a:r>
              <a:rPr lang="en-US" sz="1600" dirty="0"/>
              <a:t> </a:t>
            </a:r>
            <a:r>
              <a:rPr lang="en-US" sz="2000" dirty="0" smtClean="0"/>
              <a:t/>
            </a:r>
            <a:br>
              <a:rPr lang="en-US" sz="2000" dirty="0" smtClean="0"/>
            </a:br>
            <a:r>
              <a:rPr lang="en-US" sz="1600" b="0" dirty="0"/>
              <a:t>NC State, </a:t>
            </a:r>
            <a:r>
              <a:rPr lang="en-US" sz="1600" b="0" dirty="0" smtClean="0"/>
              <a:t>a </a:t>
            </a:r>
            <a:r>
              <a:rPr lang="en-US" sz="1600" b="0" dirty="0"/>
              <a:t>world-class research </a:t>
            </a:r>
            <a:r>
              <a:rPr lang="en-US" sz="1600" b="0" dirty="0" smtClean="0"/>
              <a:t>university, has laboratories located across campus that have ultra-low temperature (ULT) freezers.  These freezer reach a low temperature of -80°</a:t>
            </a:r>
            <a:r>
              <a:rPr lang="en-US" sz="1600" b="0" dirty="0" smtClean="0">
                <a:cs typeface="Arial"/>
              </a:rPr>
              <a:t>C</a:t>
            </a:r>
            <a:r>
              <a:rPr lang="en-US" sz="1600" b="0" dirty="0" smtClean="0">
                <a:latin typeface="Arial" pitchFamily="34" charset="0"/>
                <a:cs typeface="Arial" pitchFamily="34" charset="0"/>
              </a:rPr>
              <a:t>, or -123</a:t>
            </a:r>
            <a:r>
              <a:rPr lang="en-US" sz="1600" b="0" dirty="0" smtClean="0">
                <a:cs typeface="Arial"/>
              </a:rPr>
              <a:t>°F</a:t>
            </a:r>
            <a:r>
              <a:rPr lang="en-US" sz="1600" b="0" dirty="0">
                <a:latin typeface="Arial" pitchFamily="34" charset="0"/>
                <a:cs typeface="Arial" pitchFamily="34" charset="0"/>
              </a:rPr>
              <a:t>.</a:t>
            </a:r>
            <a:r>
              <a:rPr lang="en-US" sz="1600" b="0" dirty="0" smtClean="0">
                <a:latin typeface="Arial" pitchFamily="34" charset="0"/>
                <a:cs typeface="Arial" pitchFamily="34" charset="0"/>
              </a:rPr>
              <a:t> ULT freezers 15 years old, or older, use on average 28 kWh to 35 kWh per day; as much energy as an average single-family home uses in a day</a:t>
            </a:r>
            <a:r>
              <a:rPr lang="en-US" sz="1600" b="0" dirty="0">
                <a:latin typeface="Arial" pitchFamily="34" charset="0"/>
                <a:cs typeface="Arial" pitchFamily="34" charset="0"/>
              </a:rPr>
              <a:t>. These ULT freezers are </a:t>
            </a:r>
            <a:r>
              <a:rPr lang="en-US" sz="1600" b="0" dirty="0" smtClean="0">
                <a:latin typeface="Arial" pitchFamily="34" charset="0"/>
                <a:cs typeface="Arial" pitchFamily="34" charset="0"/>
              </a:rPr>
              <a:t>some </a:t>
            </a:r>
            <a:r>
              <a:rPr lang="en-US" sz="1600" b="0" dirty="0">
                <a:latin typeface="Arial" pitchFamily="34" charset="0"/>
                <a:cs typeface="Arial" pitchFamily="34" charset="0"/>
              </a:rPr>
              <a:t>of the largest energy consumers found in labs. </a:t>
            </a:r>
            <a:r>
              <a:rPr lang="en-US" sz="1600" b="0" dirty="0" smtClean="0">
                <a:latin typeface="Arial" pitchFamily="34" charset="0"/>
                <a:cs typeface="Arial" pitchFamily="34" charset="0"/>
              </a:rPr>
              <a:t/>
            </a:r>
            <a:br>
              <a:rPr lang="en-US" sz="1600" b="0" dirty="0" smtClean="0">
                <a:latin typeface="Arial" pitchFamily="34" charset="0"/>
                <a:cs typeface="Arial" pitchFamily="34" charset="0"/>
              </a:rPr>
            </a:br>
            <a:r>
              <a:rPr lang="en-US" sz="1600" b="0" dirty="0">
                <a:latin typeface="Arial" pitchFamily="34" charset="0"/>
                <a:cs typeface="Arial" pitchFamily="34" charset="0"/>
              </a:rPr>
              <a:t/>
            </a:r>
            <a:br>
              <a:rPr lang="en-US" sz="1600" b="0" dirty="0">
                <a:latin typeface="Arial" pitchFamily="34" charset="0"/>
                <a:cs typeface="Arial" pitchFamily="34" charset="0"/>
              </a:rPr>
            </a:br>
            <a:r>
              <a:rPr lang="en-US" sz="1600" b="0" dirty="0" smtClean="0">
                <a:latin typeface="Arial" pitchFamily="34" charset="0"/>
                <a:cs typeface="Arial" pitchFamily="34" charset="0"/>
              </a:rPr>
              <a:t>Recent technology has improved reliability and operation of ULT freezers. This technology reduces today’s ULT freezer energy consumption </a:t>
            </a:r>
            <a:r>
              <a:rPr lang="en-US" sz="1600" b="0" dirty="0">
                <a:latin typeface="Arial" pitchFamily="34" charset="0"/>
                <a:cs typeface="Arial" pitchFamily="34" charset="0"/>
              </a:rPr>
              <a:t>by as much </a:t>
            </a:r>
            <a:r>
              <a:rPr lang="en-US" sz="1600" b="0" dirty="0" smtClean="0">
                <a:latin typeface="Arial" pitchFamily="34" charset="0"/>
                <a:cs typeface="Arial" pitchFamily="34" charset="0"/>
              </a:rPr>
              <a:t>as half.  </a:t>
            </a:r>
            <a:br>
              <a:rPr lang="en-US" sz="1600" b="0" dirty="0" smtClean="0">
                <a:latin typeface="Arial" pitchFamily="34" charset="0"/>
                <a:cs typeface="Arial" pitchFamily="34" charset="0"/>
              </a:rPr>
            </a:br>
            <a:r>
              <a:rPr lang="en-US" sz="1600" b="0" dirty="0">
                <a:latin typeface="Arial" pitchFamily="34" charset="0"/>
                <a:cs typeface="Arial" pitchFamily="34" charset="0"/>
              </a:rPr>
              <a:t/>
            </a:r>
            <a:br>
              <a:rPr lang="en-US" sz="1600" b="0" dirty="0">
                <a:latin typeface="Arial" pitchFamily="34" charset="0"/>
                <a:cs typeface="Arial" pitchFamily="34" charset="0"/>
              </a:rPr>
            </a:br>
            <a:r>
              <a:rPr lang="en-US" sz="1600" b="0" dirty="0" smtClean="0">
                <a:latin typeface="Arial" pitchFamily="34" charset="0"/>
                <a:cs typeface="Arial" pitchFamily="34" charset="0"/>
              </a:rPr>
              <a:t>Energy Management launched the </a:t>
            </a:r>
            <a:r>
              <a:rPr lang="en-US" sz="1600" dirty="0" smtClean="0">
                <a:latin typeface="Arial" pitchFamily="34" charset="0"/>
                <a:cs typeface="Arial" pitchFamily="34" charset="0"/>
              </a:rPr>
              <a:t>ULT </a:t>
            </a:r>
            <a:r>
              <a:rPr lang="en-US" sz="1600" dirty="0">
                <a:latin typeface="Arial" pitchFamily="34" charset="0"/>
                <a:cs typeface="Arial" pitchFamily="34" charset="0"/>
              </a:rPr>
              <a:t>F</a:t>
            </a:r>
            <a:r>
              <a:rPr lang="en-US" sz="1600" dirty="0" smtClean="0">
                <a:latin typeface="Arial" pitchFamily="34" charset="0"/>
                <a:cs typeface="Arial" pitchFamily="34" charset="0"/>
              </a:rPr>
              <a:t>reezer Rebate Program</a:t>
            </a:r>
            <a:r>
              <a:rPr lang="en-US" sz="1600" b="0" dirty="0" smtClean="0">
                <a:latin typeface="Arial" pitchFamily="34" charset="0"/>
                <a:cs typeface="Arial" pitchFamily="34" charset="0"/>
              </a:rPr>
              <a:t> in November 2011. </a:t>
            </a:r>
            <a:r>
              <a:rPr lang="en-US" sz="1600" b="0" dirty="0">
                <a:latin typeface="Arial" pitchFamily="34" charset="0"/>
                <a:cs typeface="Arial" pitchFamily="34" charset="0"/>
              </a:rPr>
              <a:t> </a:t>
            </a:r>
            <a:r>
              <a:rPr lang="en-US" sz="1600" b="0" dirty="0" smtClean="0">
                <a:latin typeface="Arial" pitchFamily="34" charset="0"/>
                <a:cs typeface="Arial" pitchFamily="34" charset="0"/>
              </a:rPr>
              <a:t>The rebate program was geared toward upgrading the University’s climate-controlled laboratory storage.  The program provided cost-share funding to researchers so old, inefficient, ULT freezers could be replaced with new, energy-efficient, equipment. </a:t>
            </a:r>
            <a:endParaRPr lang="en-US" sz="2000" b="0" dirty="0"/>
          </a:p>
        </p:txBody>
      </p:sp>
      <p:pic>
        <p:nvPicPr>
          <p:cNvPr id="7" name="Picture 2" descr="V:\Library\EnergyManagement Logos\NEW_EMLogo_r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354" y="6181725"/>
            <a:ext cx="1504889" cy="6223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1"/>
          <p:cNvSpPr>
            <a:spLocks noGrp="1"/>
          </p:cNvSpPr>
          <p:nvPr>
            <p:ph type="sldNum" sz="quarter" idx="12"/>
          </p:nvPr>
        </p:nvSpPr>
        <p:spPr>
          <a:xfrm>
            <a:off x="6861267" y="6492875"/>
            <a:ext cx="2282733" cy="365125"/>
          </a:xfrm>
        </p:spPr>
        <p:txBody>
          <a:bodyPr/>
          <a:lstStyle/>
          <a:p>
            <a:pPr>
              <a:defRPr/>
            </a:pPr>
            <a:fld id="{C5509D4B-8053-4C49-B669-25202F821987}" type="slidenum">
              <a:rPr lang="en-US" smtClean="0"/>
              <a:pPr>
                <a:defRPr/>
              </a:pPr>
              <a:t>2</a:t>
            </a:fld>
            <a:endParaRPr lang="en-US" dirty="0"/>
          </a:p>
        </p:txBody>
      </p:sp>
    </p:spTree>
    <p:extLst>
      <p:ext uri="{BB962C8B-B14F-4D97-AF65-F5344CB8AC3E}">
        <p14:creationId xmlns:p14="http://schemas.microsoft.com/office/powerpoint/2010/main" val="348482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8071" y="1344473"/>
            <a:ext cx="7347857" cy="3416320"/>
          </a:xfrm>
          <a:prstGeom prst="rect">
            <a:avLst/>
          </a:prstGeom>
        </p:spPr>
        <p:txBody>
          <a:bodyPr wrap="square">
            <a:spAutoFit/>
          </a:bodyPr>
          <a:lstStyle/>
          <a:p>
            <a:r>
              <a:rPr lang="en-US" sz="2000" b="1" dirty="0" smtClean="0">
                <a:latin typeface="Arial" pitchFamily="34" charset="0"/>
                <a:cs typeface="Arial" pitchFamily="34" charset="0"/>
              </a:rPr>
              <a:t>Program Goals:</a:t>
            </a:r>
          </a:p>
          <a:p>
            <a:r>
              <a:rPr lang="en-US" sz="1600" dirty="0" smtClean="0">
                <a:latin typeface="Arial" pitchFamily="34" charset="0"/>
                <a:cs typeface="Arial" pitchFamily="34" charset="0"/>
              </a:rPr>
              <a:t> </a:t>
            </a:r>
            <a:endParaRPr lang="en-US" sz="1600" dirty="0">
              <a:latin typeface="Arial" pitchFamily="34" charset="0"/>
              <a:cs typeface="Arial" pitchFamily="34" charset="0"/>
            </a:endParaRPr>
          </a:p>
          <a:p>
            <a:pPr marL="285750" indent="-285750">
              <a:buFont typeface="Arial" pitchFamily="34" charset="0"/>
              <a:buChar char="•"/>
            </a:pPr>
            <a:r>
              <a:rPr lang="en-US" dirty="0" smtClean="0">
                <a:latin typeface="Arial" pitchFamily="34" charset="0"/>
                <a:cs typeface="Arial" pitchFamily="34" charset="0"/>
              </a:rPr>
              <a:t>Lower energy consumption</a:t>
            </a:r>
          </a:p>
          <a:p>
            <a:pPr marL="285750" indent="-285750">
              <a:buFont typeface="Arial" pitchFamily="34" charset="0"/>
              <a:buChar char="•"/>
            </a:pPr>
            <a:r>
              <a:rPr lang="en-US" dirty="0">
                <a:latin typeface="Arial" pitchFamily="34" charset="0"/>
                <a:cs typeface="Arial" pitchFamily="34" charset="0"/>
              </a:rPr>
              <a:t>Upgrade ULT freezers to energy-efficient equipment</a:t>
            </a:r>
          </a:p>
          <a:p>
            <a:pPr marL="285750" indent="-285750">
              <a:buFont typeface="Arial" pitchFamily="34" charset="0"/>
              <a:buChar char="•"/>
            </a:pPr>
            <a:r>
              <a:rPr lang="en-US" dirty="0" smtClean="0">
                <a:latin typeface="Arial" pitchFamily="34" charset="0"/>
                <a:cs typeface="Arial" pitchFamily="34" charset="0"/>
              </a:rPr>
              <a:t>Decommissioning and recycling old ULT freezers</a:t>
            </a:r>
          </a:p>
          <a:p>
            <a:endParaRPr lang="en-US" dirty="0" smtClean="0">
              <a:latin typeface="Arial" pitchFamily="34" charset="0"/>
              <a:cs typeface="Arial" pitchFamily="34" charset="0"/>
            </a:endParaRPr>
          </a:p>
          <a:p>
            <a:r>
              <a:rPr lang="en-US" b="1" dirty="0" smtClean="0">
                <a:latin typeface="Arial" pitchFamily="34" charset="0"/>
                <a:cs typeface="Arial" pitchFamily="34" charset="0"/>
              </a:rPr>
              <a:t>A Win-Win Program</a:t>
            </a:r>
            <a:r>
              <a:rPr lang="en-US" dirty="0" smtClean="0">
                <a:latin typeface="Arial" pitchFamily="34" charset="0"/>
                <a:cs typeface="Arial" pitchFamily="34" charset="0"/>
              </a:rPr>
              <a:t>:</a:t>
            </a:r>
          </a:p>
          <a:p>
            <a:endParaRPr lang="en-US" dirty="0">
              <a:latin typeface="Arial" pitchFamily="34" charset="0"/>
              <a:cs typeface="Arial" pitchFamily="34" charset="0"/>
            </a:endParaRPr>
          </a:p>
          <a:p>
            <a:pPr marL="285750" indent="-285750">
              <a:buFont typeface="Arial" pitchFamily="34" charset="0"/>
              <a:buChar char="•"/>
            </a:pPr>
            <a:r>
              <a:rPr lang="en-US" dirty="0" smtClean="0">
                <a:latin typeface="Arial" pitchFamily="34" charset="0"/>
                <a:cs typeface="Arial" pitchFamily="34" charset="0"/>
              </a:rPr>
              <a:t>50</a:t>
            </a:r>
            <a:r>
              <a:rPr lang="en-US" dirty="0">
                <a:latin typeface="Arial" pitchFamily="34" charset="0"/>
                <a:cs typeface="Arial" pitchFamily="34" charset="0"/>
              </a:rPr>
              <a:t>% of </a:t>
            </a:r>
            <a:r>
              <a:rPr lang="en-US" dirty="0" smtClean="0">
                <a:latin typeface="Arial" pitchFamily="34" charset="0"/>
                <a:cs typeface="Arial" pitchFamily="34" charset="0"/>
              </a:rPr>
              <a:t>the cost </a:t>
            </a:r>
            <a:r>
              <a:rPr lang="en-US" dirty="0">
                <a:latin typeface="Arial" pitchFamily="34" charset="0"/>
                <a:cs typeface="Arial" pitchFamily="34" charset="0"/>
              </a:rPr>
              <a:t>of a </a:t>
            </a:r>
            <a:r>
              <a:rPr lang="en-US" dirty="0" smtClean="0">
                <a:latin typeface="Arial" pitchFamily="34" charset="0"/>
                <a:cs typeface="Arial" pitchFamily="34" charset="0"/>
              </a:rPr>
              <a:t>new ULT freezer was provided to departments</a:t>
            </a:r>
          </a:p>
          <a:p>
            <a:pPr marL="285750" indent="-285750">
              <a:buFont typeface="Arial" pitchFamily="34" charset="0"/>
              <a:buChar char="•"/>
            </a:pPr>
            <a:r>
              <a:rPr lang="en-US" dirty="0">
                <a:latin typeface="Arial" pitchFamily="34" charset="0"/>
                <a:cs typeface="Arial" pitchFamily="34" charset="0"/>
              </a:rPr>
              <a:t>E</a:t>
            </a:r>
            <a:r>
              <a:rPr lang="en-US" dirty="0" smtClean="0">
                <a:latin typeface="Arial" pitchFamily="34" charset="0"/>
                <a:cs typeface="Arial" pitchFamily="34" charset="0"/>
              </a:rPr>
              <a:t>nergy-efficient </a:t>
            </a:r>
            <a:r>
              <a:rPr lang="en-US" dirty="0">
                <a:latin typeface="Arial" pitchFamily="34" charset="0"/>
                <a:cs typeface="Arial" pitchFamily="34" charset="0"/>
              </a:rPr>
              <a:t>ULT </a:t>
            </a:r>
            <a:r>
              <a:rPr lang="en-US" dirty="0" smtClean="0">
                <a:latin typeface="Arial" pitchFamily="34" charset="0"/>
                <a:cs typeface="Arial" pitchFamily="34" charset="0"/>
              </a:rPr>
              <a:t>freezers installed in laboratories</a:t>
            </a:r>
          </a:p>
          <a:p>
            <a:pPr marL="285750" indent="-285750">
              <a:buFont typeface="Arial" pitchFamily="34" charset="0"/>
              <a:buChar char="•"/>
            </a:pPr>
            <a:r>
              <a:rPr lang="en-US" dirty="0" smtClean="0">
                <a:latin typeface="Arial" pitchFamily="34" charset="0"/>
                <a:cs typeface="Arial" pitchFamily="34" charset="0"/>
              </a:rPr>
              <a:t>Electric </a:t>
            </a:r>
            <a:r>
              <a:rPr lang="en-US" dirty="0">
                <a:latin typeface="Arial" pitchFamily="34" charset="0"/>
                <a:cs typeface="Arial" pitchFamily="34" charset="0"/>
              </a:rPr>
              <a:t>energy consumption </a:t>
            </a:r>
            <a:r>
              <a:rPr lang="en-US" dirty="0" smtClean="0">
                <a:latin typeface="Arial" pitchFamily="34" charset="0"/>
                <a:cs typeface="Arial" pitchFamily="34" charset="0"/>
              </a:rPr>
              <a:t>was reduced by half using ULT freezers</a:t>
            </a:r>
            <a:endParaRPr lang="en-US" dirty="0"/>
          </a:p>
        </p:txBody>
      </p:sp>
      <p:pic>
        <p:nvPicPr>
          <p:cNvPr id="5" name="Picture 2" descr="V:\Library\EnergyManagement Logos\NEW_EMLogo_r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354" y="6181725"/>
            <a:ext cx="1504889" cy="6223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p:cNvSpPr>
            <a:spLocks noGrp="1"/>
          </p:cNvSpPr>
          <p:nvPr>
            <p:ph type="sldNum" sz="quarter" idx="12"/>
          </p:nvPr>
        </p:nvSpPr>
        <p:spPr>
          <a:xfrm>
            <a:off x="6861267" y="6492875"/>
            <a:ext cx="2282733" cy="365125"/>
          </a:xfrm>
        </p:spPr>
        <p:txBody>
          <a:bodyPr/>
          <a:lstStyle/>
          <a:p>
            <a:pPr>
              <a:defRPr/>
            </a:pPr>
            <a:fld id="{C5509D4B-8053-4C49-B669-25202F821987}" type="slidenum">
              <a:rPr lang="en-US" smtClean="0"/>
              <a:pPr>
                <a:defRPr/>
              </a:pPr>
              <a:t>3</a:t>
            </a:fld>
            <a:endParaRPr lang="en-US" dirty="0"/>
          </a:p>
        </p:txBody>
      </p:sp>
    </p:spTree>
    <p:extLst>
      <p:ext uri="{BB962C8B-B14F-4D97-AF65-F5344CB8AC3E}">
        <p14:creationId xmlns:p14="http://schemas.microsoft.com/office/powerpoint/2010/main" val="3045215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75" y="897666"/>
            <a:ext cx="7334250" cy="5045933"/>
          </a:xfrm>
        </p:spPr>
        <p:txBody>
          <a:bodyPr/>
          <a:lstStyle/>
          <a:p>
            <a:pPr marL="115888" algn="l"/>
            <a:r>
              <a:rPr lang="en-US" sz="2000" u="sng" dirty="0" smtClean="0"/>
              <a:t>ULT Freezer Rebate Program</a:t>
            </a:r>
            <a:r>
              <a:rPr lang="en-US" sz="2000" dirty="0" smtClean="0"/>
              <a:t/>
            </a:r>
            <a:br>
              <a:rPr lang="en-US" sz="2000" dirty="0" smtClean="0"/>
            </a:br>
            <a:r>
              <a:rPr lang="en-US" sz="1600" dirty="0" smtClean="0"/>
              <a:t> </a:t>
            </a:r>
            <a:r>
              <a:rPr lang="en-US" sz="2000" dirty="0" smtClean="0"/>
              <a:t/>
            </a:r>
            <a:br>
              <a:rPr lang="en-US" sz="2000" dirty="0" smtClean="0"/>
            </a:br>
            <a:r>
              <a:rPr lang="en-US" sz="1600" b="0" dirty="0" smtClean="0"/>
              <a:t>NC State identified more than 230 ULT freezers eligible to participate in the rebate program. The program provided 50% of the total replacement cost of the new ULT freezer.  Requirements, terms, and conditions of the program:</a:t>
            </a:r>
            <a:br>
              <a:rPr lang="en-US" sz="1600" b="0" dirty="0" smtClean="0"/>
            </a:br>
            <a:r>
              <a:rPr lang="en-US" sz="1600" b="0" dirty="0" smtClean="0"/>
              <a:t/>
            </a:r>
            <a:br>
              <a:rPr lang="en-US" sz="1600" b="0" dirty="0" smtClean="0"/>
            </a:br>
            <a:r>
              <a:rPr lang="en-US" sz="1600" b="0" dirty="0" smtClean="0"/>
              <a:t>	</a:t>
            </a:r>
            <a:r>
              <a:rPr lang="en-US" sz="1800" u="sng" dirty="0" smtClean="0"/>
              <a:t>Eligibility Requirements</a:t>
            </a:r>
            <a:r>
              <a:rPr lang="en-US" sz="2000" dirty="0" smtClean="0"/>
              <a:t/>
            </a:r>
            <a:br>
              <a:rPr lang="en-US" sz="2000" dirty="0" smtClean="0"/>
            </a:br>
            <a:r>
              <a:rPr lang="en-US" sz="1600" dirty="0" smtClean="0"/>
              <a:t>	</a:t>
            </a:r>
            <a:r>
              <a:rPr lang="en-US" sz="1600" b="0" dirty="0" smtClean="0"/>
              <a:t/>
            </a:r>
            <a:br>
              <a:rPr lang="en-US" sz="1600" b="0" dirty="0" smtClean="0"/>
            </a:br>
            <a:r>
              <a:rPr lang="en-US" sz="1600" b="0" dirty="0" smtClean="0"/>
              <a:t>	ULT Freezers to be upgraded must be at least 15 years old or older. </a:t>
            </a:r>
            <a:r>
              <a:rPr lang="en-US" sz="1600" b="0" dirty="0"/>
              <a:t/>
            </a:r>
            <a:br>
              <a:rPr lang="en-US" sz="1600" b="0" dirty="0"/>
            </a:br>
            <a:r>
              <a:rPr lang="en-US" sz="1600" b="0" dirty="0" smtClean="0"/>
              <a:t>	</a:t>
            </a:r>
            <a:r>
              <a:rPr lang="en-US" sz="1800" b="0" u="sng" dirty="0"/>
              <a:t/>
            </a:r>
            <a:br>
              <a:rPr lang="en-US" sz="1800" b="0" u="sng" dirty="0"/>
            </a:br>
            <a:r>
              <a:rPr lang="en-US" sz="1800" b="0" dirty="0"/>
              <a:t>	</a:t>
            </a:r>
            <a:r>
              <a:rPr lang="en-US" sz="1800" u="sng" dirty="0" smtClean="0"/>
              <a:t>Terms and Conditions</a:t>
            </a:r>
            <a:r>
              <a:rPr lang="en-US" sz="2000" u="sng" dirty="0" smtClean="0"/>
              <a:t/>
            </a:r>
            <a:br>
              <a:rPr lang="en-US" sz="2000" u="sng" dirty="0" smtClean="0"/>
            </a:br>
            <a:r>
              <a:rPr lang="en-US" sz="1600" dirty="0" smtClean="0"/>
              <a:t> </a:t>
            </a:r>
            <a:br>
              <a:rPr lang="en-US" sz="1600" dirty="0" smtClean="0"/>
            </a:br>
            <a:r>
              <a:rPr lang="en-US" sz="1600" dirty="0" smtClean="0"/>
              <a:t>	</a:t>
            </a:r>
            <a:r>
              <a:rPr lang="en-US" sz="1600" b="0" dirty="0" smtClean="0"/>
              <a:t>1.  New </a:t>
            </a:r>
            <a:r>
              <a:rPr lang="en-US" sz="1600" b="0" dirty="0"/>
              <a:t>ULT Freezers must use no more than 18 kWh per day. </a:t>
            </a:r>
            <a:r>
              <a:rPr lang="en-US" sz="1600" b="0" dirty="0" smtClean="0"/>
              <a:t/>
            </a:r>
            <a:br>
              <a:rPr lang="en-US" sz="1600" b="0" dirty="0" smtClean="0"/>
            </a:br>
            <a:r>
              <a:rPr lang="en-US" sz="1600" b="0" dirty="0"/>
              <a:t>	</a:t>
            </a:r>
            <a:r>
              <a:rPr lang="en-US" sz="1600" b="0" dirty="0" smtClean="0"/>
              <a:t>2.  Rebates are available on a first come, first serve basis, until all funds       </a:t>
            </a:r>
            <a:br>
              <a:rPr lang="en-US" sz="1600" b="0" dirty="0" smtClean="0"/>
            </a:br>
            <a:r>
              <a:rPr lang="en-US" sz="1600" b="0" dirty="0"/>
              <a:t> </a:t>
            </a:r>
            <a:r>
              <a:rPr lang="en-US" sz="1600" b="0" dirty="0" smtClean="0"/>
              <a:t>          are exhausted,</a:t>
            </a:r>
            <a:br>
              <a:rPr lang="en-US" sz="1600" b="0" dirty="0" smtClean="0"/>
            </a:br>
            <a:r>
              <a:rPr lang="en-US" sz="1600" b="0" dirty="0" smtClean="0"/>
              <a:t>	3.  Old ULT freezers must be properly decommissioned and recycled for       	     scrap metal.</a:t>
            </a:r>
            <a:br>
              <a:rPr lang="en-US" sz="1600" b="0" dirty="0" smtClean="0"/>
            </a:br>
            <a:r>
              <a:rPr lang="en-US" sz="1600" b="0" dirty="0"/>
              <a:t>	</a:t>
            </a:r>
            <a:r>
              <a:rPr lang="en-US" sz="1600" b="0" dirty="0" smtClean="0"/>
              <a:t>4.  ULT </a:t>
            </a:r>
            <a:r>
              <a:rPr lang="en-US" sz="1600" b="0" dirty="0"/>
              <a:t>Freezer must be purchased within the fiscal year</a:t>
            </a:r>
          </a:p>
        </p:txBody>
      </p:sp>
      <p:pic>
        <p:nvPicPr>
          <p:cNvPr id="7" name="Picture 2" descr="V:\Library\EnergyManagement Logos\NEW_EMLogo_r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354" y="6181725"/>
            <a:ext cx="1504889" cy="6223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1"/>
          <p:cNvSpPr>
            <a:spLocks noGrp="1"/>
          </p:cNvSpPr>
          <p:nvPr>
            <p:ph type="sldNum" sz="quarter" idx="12"/>
          </p:nvPr>
        </p:nvSpPr>
        <p:spPr>
          <a:xfrm>
            <a:off x="6861267" y="6492875"/>
            <a:ext cx="2282733" cy="365125"/>
          </a:xfrm>
        </p:spPr>
        <p:txBody>
          <a:bodyPr/>
          <a:lstStyle/>
          <a:p>
            <a:pPr>
              <a:defRPr/>
            </a:pPr>
            <a:fld id="{C5509D4B-8053-4C49-B669-25202F821987}" type="slidenum">
              <a:rPr lang="en-US" smtClean="0"/>
              <a:pPr>
                <a:defRPr/>
              </a:pPr>
              <a:t>4</a:t>
            </a:fld>
            <a:endParaRPr lang="en-US" dirty="0"/>
          </a:p>
        </p:txBody>
      </p:sp>
    </p:spTree>
    <p:extLst>
      <p:ext uri="{BB962C8B-B14F-4D97-AF65-F5344CB8AC3E}">
        <p14:creationId xmlns:p14="http://schemas.microsoft.com/office/powerpoint/2010/main" val="2056026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31545" y="1571704"/>
            <a:ext cx="7280910" cy="2862322"/>
          </a:xfrm>
          <a:prstGeom prst="rect">
            <a:avLst/>
          </a:prstGeom>
        </p:spPr>
        <p:txBody>
          <a:bodyPr wrap="square">
            <a:spAutoFit/>
          </a:bodyPr>
          <a:lstStyle/>
          <a:p>
            <a:r>
              <a:rPr lang="en-US" sz="2000" b="1" u="sng" dirty="0">
                <a:latin typeface="Arial" pitchFamily="34" charset="0"/>
                <a:cs typeface="Arial" pitchFamily="34" charset="0"/>
              </a:rPr>
              <a:t>Key </a:t>
            </a:r>
            <a:r>
              <a:rPr lang="en-US" sz="2000" b="1" u="sng" dirty="0" smtClean="0">
                <a:latin typeface="Arial" pitchFamily="34" charset="0"/>
                <a:cs typeface="Arial" pitchFamily="34" charset="0"/>
              </a:rPr>
              <a:t>Highlights for FY </a:t>
            </a:r>
            <a:r>
              <a:rPr lang="en-US" sz="2000" b="1" u="sng" dirty="0">
                <a:latin typeface="Arial" pitchFamily="34" charset="0"/>
                <a:cs typeface="Arial" pitchFamily="34" charset="0"/>
              </a:rPr>
              <a:t>2011-12 </a:t>
            </a:r>
            <a:r>
              <a:rPr lang="en-US" sz="2000" b="1" dirty="0" smtClean="0">
                <a:latin typeface="Arial" pitchFamily="34" charset="0"/>
                <a:cs typeface="Arial" pitchFamily="34" charset="0"/>
              </a:rPr>
              <a:t> </a:t>
            </a:r>
            <a:endParaRPr lang="en-US" sz="2000" b="1" dirty="0">
              <a:latin typeface="Arial" pitchFamily="34" charset="0"/>
              <a:cs typeface="Arial" pitchFamily="34" charset="0"/>
            </a:endParaRPr>
          </a:p>
          <a:p>
            <a:pPr>
              <a:buFont typeface="Wingdings" pitchFamily="2" charset="2"/>
              <a:buChar char="ü"/>
            </a:pPr>
            <a:endParaRPr lang="en-US" dirty="0"/>
          </a:p>
          <a:p>
            <a:pPr marL="285750" indent="-285750">
              <a:spcAft>
                <a:spcPts val="600"/>
              </a:spcAft>
              <a:buFont typeface="Wingdings" pitchFamily="2" charset="2"/>
              <a:buChar char="ü"/>
            </a:pPr>
            <a:r>
              <a:rPr lang="en-US" sz="1600" dirty="0" smtClean="0">
                <a:latin typeface="Arial" pitchFamily="34" charset="0"/>
                <a:cs typeface="Arial" pitchFamily="34" charset="0"/>
              </a:rPr>
              <a:t>Six (6) ULT freezers</a:t>
            </a:r>
            <a:r>
              <a:rPr lang="en-US" sz="1600" dirty="0">
                <a:latin typeface="Arial" pitchFamily="34" charset="0"/>
                <a:cs typeface="Arial" pitchFamily="34" charset="0"/>
              </a:rPr>
              <a:t> </a:t>
            </a:r>
            <a:r>
              <a:rPr lang="en-US" sz="1600" dirty="0" smtClean="0">
                <a:latin typeface="Arial" pitchFamily="34" charset="0"/>
                <a:cs typeface="Arial" pitchFamily="34" charset="0"/>
              </a:rPr>
              <a:t>were identified</a:t>
            </a:r>
          </a:p>
          <a:p>
            <a:pPr marL="285750" indent="-285750">
              <a:spcAft>
                <a:spcPts val="600"/>
              </a:spcAft>
              <a:buFont typeface="Wingdings" pitchFamily="2" charset="2"/>
              <a:buChar char="ü"/>
            </a:pPr>
            <a:r>
              <a:rPr lang="en-US" sz="1600" dirty="0" smtClean="0">
                <a:latin typeface="Arial" pitchFamily="34" charset="0"/>
                <a:cs typeface="Arial" pitchFamily="34" charset="0"/>
              </a:rPr>
              <a:t>Six (6) ULT freezers were decommissioned</a:t>
            </a:r>
          </a:p>
          <a:p>
            <a:pPr marL="285750" indent="-285750">
              <a:spcAft>
                <a:spcPts val="600"/>
              </a:spcAft>
              <a:buFont typeface="Wingdings" pitchFamily="2" charset="2"/>
              <a:buChar char="ü"/>
            </a:pPr>
            <a:r>
              <a:rPr lang="en-US" sz="1600" dirty="0" smtClean="0">
                <a:latin typeface="Arial" pitchFamily="34" charset="0"/>
                <a:cs typeface="Arial" pitchFamily="34" charset="0"/>
              </a:rPr>
              <a:t>Six (6) ULT freezers were procured</a:t>
            </a:r>
          </a:p>
          <a:p>
            <a:pPr marL="274320" indent="-274320" algn="just">
              <a:spcAft>
                <a:spcPts val="600"/>
              </a:spcAft>
              <a:buFont typeface="Wingdings" pitchFamily="2" charset="2"/>
              <a:buChar char="ü"/>
            </a:pPr>
            <a:r>
              <a:rPr lang="en-US" sz="1600" dirty="0" smtClean="0">
                <a:latin typeface="Arial" pitchFamily="34" charset="0"/>
                <a:cs typeface="Arial" pitchFamily="34" charset="0"/>
              </a:rPr>
              <a:t>$57,769 was expended </a:t>
            </a:r>
            <a:r>
              <a:rPr lang="en-US" sz="1600" dirty="0">
                <a:latin typeface="Arial" pitchFamily="34" charset="0"/>
                <a:cs typeface="Arial" pitchFamily="34" charset="0"/>
              </a:rPr>
              <a:t>to </a:t>
            </a:r>
            <a:r>
              <a:rPr lang="en-US" sz="1600" dirty="0" smtClean="0">
                <a:latin typeface="Arial" pitchFamily="34" charset="0"/>
                <a:cs typeface="Arial" pitchFamily="34" charset="0"/>
              </a:rPr>
              <a:t>replace 6 ULT freezers</a:t>
            </a:r>
          </a:p>
          <a:p>
            <a:pPr marL="274320" indent="-274320" algn="just">
              <a:spcAft>
                <a:spcPts val="600"/>
              </a:spcAft>
              <a:buFont typeface="Wingdings" pitchFamily="2" charset="2"/>
              <a:buChar char="ü"/>
            </a:pPr>
            <a:r>
              <a:rPr lang="en-US" sz="1600" dirty="0">
                <a:latin typeface="Arial" pitchFamily="34" charset="0"/>
                <a:cs typeface="Arial" pitchFamily="34" charset="0"/>
              </a:rPr>
              <a:t>$</a:t>
            </a:r>
            <a:r>
              <a:rPr lang="en-US" sz="1600" dirty="0" smtClean="0">
                <a:latin typeface="Arial" pitchFamily="34" charset="0"/>
                <a:cs typeface="Arial" pitchFamily="34" charset="0"/>
              </a:rPr>
              <a:t>32,298 from Energy Management was contributed</a:t>
            </a:r>
          </a:p>
          <a:p>
            <a:pPr marL="274320" indent="-274320" algn="just">
              <a:spcAft>
                <a:spcPts val="600"/>
              </a:spcAft>
              <a:buFont typeface="Wingdings" pitchFamily="2" charset="2"/>
              <a:buChar char="ü"/>
            </a:pPr>
            <a:r>
              <a:rPr lang="en-US" sz="1600" dirty="0" smtClean="0">
                <a:latin typeface="Arial" pitchFamily="34" charset="0"/>
                <a:cs typeface="Arial" pitchFamily="34" charset="0"/>
              </a:rPr>
              <a:t>32,850 kWh per year in electric energy consumption was avoided </a:t>
            </a:r>
          </a:p>
          <a:p>
            <a:pPr marL="274320" indent="-274320" algn="just">
              <a:spcAft>
                <a:spcPts val="600"/>
              </a:spcAft>
              <a:buFont typeface="Wingdings" pitchFamily="2" charset="2"/>
              <a:buChar char="ü"/>
            </a:pPr>
            <a:r>
              <a:rPr lang="en-US" sz="1600" dirty="0" smtClean="0">
                <a:latin typeface="Arial" pitchFamily="34" charset="0"/>
                <a:cs typeface="Arial" pitchFamily="34" charset="0"/>
              </a:rPr>
              <a:t>22.7 metric tons, per year, of greenhouse gas emissions were avoided </a:t>
            </a:r>
            <a:endParaRPr lang="en-US" sz="1600" dirty="0">
              <a:latin typeface="Arial" pitchFamily="34" charset="0"/>
              <a:cs typeface="Arial" pitchFamily="34" charset="0"/>
            </a:endParaRPr>
          </a:p>
        </p:txBody>
      </p:sp>
      <p:pic>
        <p:nvPicPr>
          <p:cNvPr id="13" name="Picture 2" descr="V:\Library\EnergyManagement Logos\NEW_EMLogo_r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354" y="6181725"/>
            <a:ext cx="1504889" cy="622300"/>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1"/>
          <p:cNvSpPr>
            <a:spLocks noGrp="1"/>
          </p:cNvSpPr>
          <p:nvPr>
            <p:ph type="sldNum" sz="quarter" idx="12"/>
          </p:nvPr>
        </p:nvSpPr>
        <p:spPr>
          <a:xfrm>
            <a:off x="6861267" y="6492875"/>
            <a:ext cx="2282733" cy="365125"/>
          </a:xfrm>
        </p:spPr>
        <p:txBody>
          <a:bodyPr/>
          <a:lstStyle/>
          <a:p>
            <a:pPr>
              <a:defRPr/>
            </a:pPr>
            <a:fld id="{C5509D4B-8053-4C49-B669-25202F821987}" type="slidenum">
              <a:rPr lang="en-US" smtClean="0"/>
              <a:pPr>
                <a:defRPr/>
              </a:pPr>
              <a:t>5</a:t>
            </a:fld>
            <a:endParaRPr lang="en-US" dirty="0"/>
          </a:p>
        </p:txBody>
      </p:sp>
    </p:spTree>
    <p:extLst>
      <p:ext uri="{BB962C8B-B14F-4D97-AF65-F5344CB8AC3E}">
        <p14:creationId xmlns:p14="http://schemas.microsoft.com/office/powerpoint/2010/main" val="2235606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File back up before Win-7 Migration\Freezer\DSC00168.JPG"/>
          <p:cNvPicPr>
            <a:picLocks noChangeAspect="1" noChangeArrowheads="1"/>
          </p:cNvPicPr>
          <p:nvPr/>
        </p:nvPicPr>
        <p:blipFill rotWithShape="1">
          <a:blip r:embed="rId2">
            <a:extLst>
              <a:ext uri="{28A0092B-C50C-407E-A947-70E740481C1C}">
                <a14:useLocalDpi xmlns:a14="http://schemas.microsoft.com/office/drawing/2010/main" val="0"/>
              </a:ext>
            </a:extLst>
          </a:blip>
          <a:srcRect l="20511" t="3942" r="26118"/>
          <a:stretch/>
        </p:blipFill>
        <p:spPr bwMode="auto">
          <a:xfrm>
            <a:off x="924675" y="1530851"/>
            <a:ext cx="2763748" cy="435559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bwMode="auto">
          <a:xfrm>
            <a:off x="924674" y="848171"/>
            <a:ext cx="7317626" cy="5333554"/>
          </a:xfrm>
          <a:prstGeom prst="rect">
            <a:avLst/>
          </a:prstGeom>
          <a:noFill/>
          <a:ln>
            <a:noFill/>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ctr" defTabSz="457200" rtl="0" eaLnBrk="1" fontAlgn="base" hangingPunct="1">
              <a:spcBef>
                <a:spcPct val="0"/>
              </a:spcBef>
              <a:spcAft>
                <a:spcPct val="0"/>
              </a:spcAft>
              <a:defRPr sz="4000" b="1" i="0" kern="1200">
                <a:solidFill>
                  <a:schemeClr val="tx1"/>
                </a:solidFill>
                <a:latin typeface="Arial"/>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15888" algn="l"/>
            <a:r>
              <a:rPr lang="en-US" sz="1600" b="0" dirty="0" smtClean="0"/>
              <a:t>The goal of the rebate program’s goal was to renew NC State’s ULT freezer inventory from old energy-inefficient equipment to new energy-efficient unit.</a:t>
            </a:r>
            <a:endParaRPr lang="en-US" sz="1600" b="0" dirty="0"/>
          </a:p>
        </p:txBody>
      </p:sp>
      <p:sp>
        <p:nvSpPr>
          <p:cNvPr id="8" name="Title 1"/>
          <p:cNvSpPr txBox="1">
            <a:spLocks/>
          </p:cNvSpPr>
          <p:nvPr/>
        </p:nvSpPr>
        <p:spPr bwMode="auto">
          <a:xfrm>
            <a:off x="810376" y="5906322"/>
            <a:ext cx="2763748" cy="23457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ctr" defTabSz="457200" rtl="0" eaLnBrk="1" fontAlgn="base" hangingPunct="1">
              <a:spcBef>
                <a:spcPct val="0"/>
              </a:spcBef>
              <a:spcAft>
                <a:spcPct val="0"/>
              </a:spcAft>
              <a:defRPr sz="4000" b="1" i="0" kern="1200">
                <a:solidFill>
                  <a:schemeClr val="tx1"/>
                </a:solidFill>
                <a:latin typeface="Arial"/>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tabLst>
                <a:tab pos="115888" algn="l"/>
              </a:tabLst>
            </a:pPr>
            <a:r>
              <a:rPr lang="en-US" sz="1200" dirty="0" smtClean="0"/>
              <a:t>  Old ULT Freezer</a:t>
            </a:r>
            <a:endParaRPr lang="en-US" sz="1200" dirty="0"/>
          </a:p>
        </p:txBody>
      </p:sp>
      <p:sp>
        <p:nvSpPr>
          <p:cNvPr id="9" name="Title 1"/>
          <p:cNvSpPr txBox="1">
            <a:spLocks/>
          </p:cNvSpPr>
          <p:nvPr/>
        </p:nvSpPr>
        <p:spPr bwMode="auto">
          <a:xfrm>
            <a:off x="4475767" y="5906322"/>
            <a:ext cx="2763748" cy="23457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ctr" defTabSz="457200" rtl="0" eaLnBrk="1" fontAlgn="base" hangingPunct="1">
              <a:spcBef>
                <a:spcPct val="0"/>
              </a:spcBef>
              <a:spcAft>
                <a:spcPct val="0"/>
              </a:spcAft>
              <a:defRPr sz="4000" b="1" i="0" kern="1200">
                <a:solidFill>
                  <a:schemeClr val="tx1"/>
                </a:solidFill>
                <a:latin typeface="Arial"/>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1200" dirty="0" smtClean="0"/>
              <a:t>  New Energy-Efficient ULT Freezer</a:t>
            </a:r>
            <a:endParaRPr lang="en-US" sz="1200" dirty="0"/>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478" t="33367" r="3997" b="29579"/>
          <a:stretch/>
        </p:blipFill>
        <p:spPr bwMode="auto">
          <a:xfrm rot="16200000">
            <a:off x="3773329" y="2334539"/>
            <a:ext cx="4355602" cy="2748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Notched Right Arrow 4"/>
          <p:cNvSpPr/>
          <p:nvPr/>
        </p:nvSpPr>
        <p:spPr>
          <a:xfrm>
            <a:off x="3809716" y="3300984"/>
            <a:ext cx="636151" cy="242316"/>
          </a:xfrm>
          <a:prstGeom prst="notchedRight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pic>
        <p:nvPicPr>
          <p:cNvPr id="10" name="Picture 2" descr="V:\Library\EnergyManagement Logos\NEW_EMLogo_r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9354" y="6181725"/>
            <a:ext cx="1504889" cy="622300"/>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
          <p:cNvSpPr>
            <a:spLocks noGrp="1"/>
          </p:cNvSpPr>
          <p:nvPr>
            <p:ph type="sldNum" sz="quarter" idx="12"/>
          </p:nvPr>
        </p:nvSpPr>
        <p:spPr>
          <a:xfrm>
            <a:off x="6861267" y="6492875"/>
            <a:ext cx="2282733" cy="365125"/>
          </a:xfrm>
        </p:spPr>
        <p:txBody>
          <a:bodyPr/>
          <a:lstStyle/>
          <a:p>
            <a:pPr>
              <a:defRPr/>
            </a:pPr>
            <a:fld id="{C5509D4B-8053-4C49-B669-25202F821987}" type="slidenum">
              <a:rPr lang="en-US" smtClean="0"/>
              <a:pPr>
                <a:defRPr/>
              </a:pPr>
              <a:t>6</a:t>
            </a:fld>
            <a:endParaRPr lang="en-US" dirty="0"/>
          </a:p>
        </p:txBody>
      </p:sp>
    </p:spTree>
    <p:extLst>
      <p:ext uri="{BB962C8B-B14F-4D97-AF65-F5344CB8AC3E}">
        <p14:creationId xmlns:p14="http://schemas.microsoft.com/office/powerpoint/2010/main" val="2510509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Energy\ULT Freezer Program\ULT Freezer Flyer_UPDATE 01-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705945"/>
            <a:ext cx="4221492" cy="54249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bwMode="auto">
          <a:xfrm>
            <a:off x="797143" y="921845"/>
            <a:ext cx="3534434" cy="520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ctr" defTabSz="457200" rtl="0" eaLnBrk="1" fontAlgn="base" hangingPunct="1">
              <a:spcBef>
                <a:spcPct val="0"/>
              </a:spcBef>
              <a:spcAft>
                <a:spcPct val="0"/>
              </a:spcAft>
              <a:defRPr sz="4000" b="1" i="0" kern="1200">
                <a:solidFill>
                  <a:schemeClr val="tx1"/>
                </a:solidFill>
                <a:latin typeface="Arial"/>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15888" indent="-115888" algn="l"/>
            <a:r>
              <a:rPr lang="en-US" sz="2000" u="sng" dirty="0" smtClean="0"/>
              <a:t>Outreach</a:t>
            </a:r>
          </a:p>
          <a:p>
            <a:pPr algn="l"/>
            <a:endParaRPr lang="en-US" sz="1600" b="0" dirty="0"/>
          </a:p>
          <a:p>
            <a:pPr marL="285750" indent="-285750" algn="l">
              <a:buFont typeface="Arial" pitchFamily="34" charset="0"/>
              <a:buChar char="•"/>
            </a:pPr>
            <a:r>
              <a:rPr lang="en-US" sz="1600" b="0" dirty="0" smtClean="0"/>
              <a:t>Energy Management and NC State Sustainability Office developed an outreach flyer (on the right) to launch the program to the campus research community.</a:t>
            </a:r>
          </a:p>
          <a:p>
            <a:pPr marL="285750" indent="-285750" algn="l">
              <a:buFont typeface="Arial" pitchFamily="34" charset="0"/>
              <a:buChar char="•"/>
            </a:pPr>
            <a:endParaRPr lang="en-US" sz="1600" b="0" dirty="0"/>
          </a:p>
          <a:p>
            <a:pPr marL="285750" indent="-285750" algn="l">
              <a:buFont typeface="Arial" pitchFamily="34" charset="0"/>
              <a:buChar char="•"/>
            </a:pPr>
            <a:r>
              <a:rPr lang="en-US" sz="1600" b="0" dirty="0" smtClean="0"/>
              <a:t>A blast e-mail was sent to building liaisons and department heads. </a:t>
            </a:r>
          </a:p>
          <a:p>
            <a:pPr marL="285750" indent="-285750" algn="l">
              <a:buFont typeface="Arial" pitchFamily="34" charset="0"/>
              <a:buChar char="•"/>
            </a:pPr>
            <a:endParaRPr lang="en-US" sz="1600" b="0" dirty="0"/>
          </a:p>
          <a:p>
            <a:pPr marL="285750" indent="-285750" algn="l">
              <a:buFont typeface="Arial" pitchFamily="34" charset="0"/>
              <a:buChar char="•"/>
            </a:pPr>
            <a:r>
              <a:rPr lang="en-US" sz="1600" b="0" dirty="0" smtClean="0"/>
              <a:t>Flyers were posted on billboards, on NC State Sustainability’s website, and on Energy Management’s website.</a:t>
            </a:r>
          </a:p>
          <a:p>
            <a:pPr marL="285750" indent="-285750" algn="l">
              <a:buFont typeface="Arial" pitchFamily="34" charset="0"/>
              <a:buChar char="•"/>
            </a:pPr>
            <a:endParaRPr lang="en-US" sz="1600" b="0" dirty="0"/>
          </a:p>
          <a:p>
            <a:pPr marL="285750" indent="-285750" algn="l">
              <a:buFont typeface="Arial" pitchFamily="34" charset="0"/>
              <a:buChar char="•"/>
            </a:pPr>
            <a:r>
              <a:rPr lang="en-US" sz="1600" b="0" dirty="0" smtClean="0"/>
              <a:t>Face-to-face contact between Energy Management and lab research custodians promoted the ULT freezer rebate program.</a:t>
            </a:r>
            <a:endParaRPr lang="en-US" sz="2400" dirty="0"/>
          </a:p>
        </p:txBody>
      </p:sp>
      <p:pic>
        <p:nvPicPr>
          <p:cNvPr id="5" name="Picture 2" descr="V:\Library\EnergyManagement Logos\NEW_EMLogo_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9354" y="6181725"/>
            <a:ext cx="1504889" cy="6223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p:cNvSpPr>
            <a:spLocks noGrp="1"/>
          </p:cNvSpPr>
          <p:nvPr>
            <p:ph type="sldNum" sz="quarter" idx="12"/>
          </p:nvPr>
        </p:nvSpPr>
        <p:spPr>
          <a:xfrm>
            <a:off x="6861267" y="6492875"/>
            <a:ext cx="2282733" cy="365125"/>
          </a:xfrm>
        </p:spPr>
        <p:txBody>
          <a:bodyPr/>
          <a:lstStyle/>
          <a:p>
            <a:pPr>
              <a:defRPr/>
            </a:pPr>
            <a:fld id="{C5509D4B-8053-4C49-B669-25202F821987}"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0112" y="5935314"/>
            <a:ext cx="7343775" cy="276999"/>
          </a:xfrm>
          <a:prstGeom prst="rect">
            <a:avLst/>
          </a:prstGeom>
        </p:spPr>
        <p:txBody>
          <a:bodyPr wrap="square">
            <a:spAutoFit/>
          </a:bodyPr>
          <a:lstStyle/>
          <a:p>
            <a:r>
              <a:rPr lang="en-US" sz="1200" dirty="0" smtClean="0">
                <a:latin typeface="Arial" pitchFamily="34" charset="0"/>
                <a:cs typeface="Arial" pitchFamily="34" charset="0"/>
              </a:rPr>
              <a:t>Figure-1, Electrical </a:t>
            </a:r>
            <a:r>
              <a:rPr lang="en-US" sz="1200" dirty="0">
                <a:latin typeface="Arial" pitchFamily="34" charset="0"/>
                <a:cs typeface="Arial" pitchFamily="34" charset="0"/>
              </a:rPr>
              <a:t>Energy </a:t>
            </a:r>
            <a:r>
              <a:rPr lang="en-US" sz="1200" dirty="0" smtClean="0">
                <a:latin typeface="Arial" pitchFamily="34" charset="0"/>
                <a:cs typeface="Arial" pitchFamily="34" charset="0"/>
              </a:rPr>
              <a:t>Consumption of a 20 </a:t>
            </a:r>
            <a:r>
              <a:rPr lang="en-US" sz="1200" dirty="0">
                <a:latin typeface="Arial" pitchFamily="34" charset="0"/>
                <a:cs typeface="Arial" pitchFamily="34" charset="0"/>
              </a:rPr>
              <a:t>Year Old Freezer . </a:t>
            </a:r>
          </a:p>
        </p:txBody>
      </p:sp>
      <p:sp>
        <p:nvSpPr>
          <p:cNvPr id="5" name="Rectangle 4"/>
          <p:cNvSpPr/>
          <p:nvPr/>
        </p:nvSpPr>
        <p:spPr>
          <a:xfrm>
            <a:off x="900112" y="601838"/>
            <a:ext cx="7343775" cy="1877437"/>
          </a:xfrm>
          <a:prstGeom prst="rect">
            <a:avLst/>
          </a:prstGeom>
        </p:spPr>
        <p:txBody>
          <a:bodyPr wrap="square">
            <a:spAutoFit/>
          </a:bodyPr>
          <a:lstStyle/>
          <a:p>
            <a:r>
              <a:rPr lang="en-US" sz="2000" b="1" u="sng" dirty="0" smtClean="0">
                <a:latin typeface="Arial" pitchFamily="34" charset="0"/>
                <a:cs typeface="Arial" pitchFamily="34" charset="0"/>
              </a:rPr>
              <a:t>Energy Consumption</a:t>
            </a:r>
          </a:p>
          <a:p>
            <a:r>
              <a:rPr lang="en-US" sz="1600" b="1" dirty="0" smtClean="0">
                <a:latin typeface="Arial" pitchFamily="34" charset="0"/>
                <a:cs typeface="Arial" pitchFamily="34" charset="0"/>
              </a:rPr>
              <a:t> </a:t>
            </a:r>
          </a:p>
          <a:p>
            <a:r>
              <a:rPr lang="en-US" sz="1600" dirty="0" smtClean="0">
                <a:latin typeface="Arial" pitchFamily="34" charset="0"/>
                <a:cs typeface="Arial" pitchFamily="34" charset="0"/>
              </a:rPr>
              <a:t>Energy </a:t>
            </a:r>
            <a:r>
              <a:rPr lang="en-US" sz="1600" dirty="0">
                <a:latin typeface="Arial" pitchFamily="34" charset="0"/>
                <a:cs typeface="Arial" pitchFamily="34" charset="0"/>
              </a:rPr>
              <a:t>Management monitored </a:t>
            </a:r>
            <a:r>
              <a:rPr lang="en-US" sz="1600" dirty="0" smtClean="0">
                <a:latin typeface="Arial" pitchFamily="34" charset="0"/>
                <a:cs typeface="Arial" pitchFamily="34" charset="0"/>
              </a:rPr>
              <a:t>energy </a:t>
            </a:r>
            <a:r>
              <a:rPr lang="en-US" sz="1600" dirty="0">
                <a:latin typeface="Arial" pitchFamily="34" charset="0"/>
                <a:cs typeface="Arial" pitchFamily="34" charset="0"/>
              </a:rPr>
              <a:t>consumption </a:t>
            </a:r>
            <a:r>
              <a:rPr lang="en-US" sz="1600" dirty="0" smtClean="0">
                <a:latin typeface="Arial" pitchFamily="34" charset="0"/>
                <a:cs typeface="Arial" pitchFamily="34" charset="0"/>
              </a:rPr>
              <a:t>of an 18 cubic </a:t>
            </a:r>
            <a:r>
              <a:rPr lang="en-US" sz="1600" dirty="0">
                <a:latin typeface="Arial" pitchFamily="34" charset="0"/>
                <a:cs typeface="Arial" pitchFamily="34" charset="0"/>
              </a:rPr>
              <a:t>foot </a:t>
            </a:r>
            <a:r>
              <a:rPr lang="en-US" sz="1600" dirty="0" smtClean="0">
                <a:latin typeface="Arial" pitchFamily="34" charset="0"/>
                <a:cs typeface="Arial" pitchFamily="34" charset="0"/>
              </a:rPr>
              <a:t>(cf) freezer located </a:t>
            </a:r>
            <a:r>
              <a:rPr lang="en-US" sz="1600" dirty="0">
                <a:latin typeface="Arial" pitchFamily="34" charset="0"/>
                <a:cs typeface="Arial" pitchFamily="34" charset="0"/>
              </a:rPr>
              <a:t>on </a:t>
            </a:r>
            <a:r>
              <a:rPr lang="en-US" sz="1600" dirty="0" smtClean="0">
                <a:latin typeface="Arial" pitchFamily="34" charset="0"/>
                <a:cs typeface="Arial" pitchFamily="34" charset="0"/>
              </a:rPr>
              <a:t>the Centennial Campus’s Toxicology building.  On average, the </a:t>
            </a:r>
            <a:r>
              <a:rPr lang="en-US" sz="1600" dirty="0">
                <a:latin typeface="Arial" pitchFamily="34" charset="0"/>
                <a:cs typeface="Arial" pitchFamily="34" charset="0"/>
              </a:rPr>
              <a:t>freezer consumed </a:t>
            </a:r>
            <a:r>
              <a:rPr lang="en-US" sz="1600" dirty="0" smtClean="0">
                <a:latin typeface="Arial" pitchFamily="34" charset="0"/>
                <a:cs typeface="Arial" pitchFamily="34" charset="0"/>
              </a:rPr>
              <a:t>28 </a:t>
            </a:r>
            <a:r>
              <a:rPr lang="en-US" sz="1600" dirty="0">
                <a:latin typeface="Arial" pitchFamily="34" charset="0"/>
                <a:cs typeface="Arial" pitchFamily="34" charset="0"/>
              </a:rPr>
              <a:t>kWh per day.  </a:t>
            </a:r>
            <a:r>
              <a:rPr lang="en-US" sz="1600" dirty="0" smtClean="0">
                <a:latin typeface="Arial" pitchFamily="34" charset="0"/>
                <a:cs typeface="Arial" pitchFamily="34" charset="0"/>
              </a:rPr>
              <a:t>When compared to a new unit of similar size and storage capacity, </a:t>
            </a:r>
            <a:r>
              <a:rPr lang="en-US" sz="1600" dirty="0">
                <a:latin typeface="Arial" pitchFamily="34" charset="0"/>
                <a:cs typeface="Arial" pitchFamily="34" charset="0"/>
              </a:rPr>
              <a:t>the new unit </a:t>
            </a:r>
            <a:r>
              <a:rPr lang="en-US" sz="1600" dirty="0" smtClean="0">
                <a:latin typeface="Arial" pitchFamily="34" charset="0"/>
                <a:cs typeface="Arial" pitchFamily="34" charset="0"/>
              </a:rPr>
              <a:t>consumed, </a:t>
            </a:r>
            <a:r>
              <a:rPr lang="en-US" sz="1600" dirty="0">
                <a:latin typeface="Arial" pitchFamily="34" charset="0"/>
                <a:cs typeface="Arial" pitchFamily="34" charset="0"/>
              </a:rPr>
              <a:t>on </a:t>
            </a:r>
            <a:r>
              <a:rPr lang="en-US" sz="1600" dirty="0" smtClean="0">
                <a:latin typeface="Arial" pitchFamily="34" charset="0"/>
                <a:cs typeface="Arial" pitchFamily="34" charset="0"/>
              </a:rPr>
              <a:t>average, </a:t>
            </a:r>
            <a:r>
              <a:rPr lang="en-US" sz="1600" dirty="0">
                <a:latin typeface="Arial" pitchFamily="34" charset="0"/>
                <a:cs typeface="Arial" pitchFamily="34" charset="0"/>
              </a:rPr>
              <a:t>15 kWh per </a:t>
            </a:r>
            <a:r>
              <a:rPr lang="en-US" sz="1600" dirty="0" smtClean="0">
                <a:latin typeface="Arial" pitchFamily="34" charset="0"/>
                <a:cs typeface="Arial" pitchFamily="34" charset="0"/>
              </a:rPr>
              <a:t>day; 45% less energy than the older ULT freezer.</a:t>
            </a:r>
            <a:endParaRPr lang="en-US" sz="1600" dirty="0">
              <a:latin typeface="Arial" pitchFamily="34" charset="0"/>
              <a:cs typeface="Arial" pitchFamily="34" charset="0"/>
            </a:endParaRPr>
          </a:p>
        </p:txBody>
      </p:sp>
      <p:pic>
        <p:nvPicPr>
          <p:cNvPr id="3074" name="Picture 2" descr="E:\File back up before Win-7 Migration\Freezer\20yearoldfreezer.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49" y="2725496"/>
            <a:ext cx="7343774" cy="32023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V:\Library\EnergyManagement Logos\NEW_EMLogo_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9354" y="6181725"/>
            <a:ext cx="1504889" cy="6223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1"/>
          <p:cNvSpPr>
            <a:spLocks noGrp="1"/>
          </p:cNvSpPr>
          <p:nvPr>
            <p:ph type="sldNum" sz="quarter" idx="12"/>
          </p:nvPr>
        </p:nvSpPr>
        <p:spPr>
          <a:xfrm>
            <a:off x="6861267" y="6492875"/>
            <a:ext cx="2282733" cy="365125"/>
          </a:xfrm>
        </p:spPr>
        <p:txBody>
          <a:bodyPr/>
          <a:lstStyle/>
          <a:p>
            <a:pPr>
              <a:defRPr/>
            </a:pPr>
            <a:fld id="{C5509D4B-8053-4C49-B669-25202F821987}" type="slidenum">
              <a:rPr lang="en-US" smtClean="0"/>
              <a:pPr>
                <a:defRPr/>
              </a:pPr>
              <a:t>8</a:t>
            </a:fld>
            <a:endParaRPr lang="en-US" dirty="0"/>
          </a:p>
        </p:txBody>
      </p:sp>
    </p:spTree>
    <p:extLst>
      <p:ext uri="{BB962C8B-B14F-4D97-AF65-F5344CB8AC3E}">
        <p14:creationId xmlns:p14="http://schemas.microsoft.com/office/powerpoint/2010/main" val="3243315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223" y="1109681"/>
            <a:ext cx="7305675" cy="4249719"/>
          </a:xfrm>
        </p:spPr>
        <p:txBody>
          <a:bodyPr anchor="ctr"/>
          <a:lstStyle/>
          <a:p>
            <a:pPr marL="115888" algn="l"/>
            <a:r>
              <a:rPr lang="en-US" sz="2000" u="sng" dirty="0" smtClean="0"/>
              <a:t>Summary</a:t>
            </a:r>
            <a:r>
              <a:rPr lang="en-US" sz="1600" b="0" dirty="0" smtClean="0"/>
              <a:t/>
            </a:r>
            <a:br>
              <a:rPr lang="en-US" sz="1600" b="0" dirty="0" smtClean="0"/>
            </a:br>
            <a:r>
              <a:rPr lang="en-US" sz="1600" b="0" dirty="0"/>
              <a:t/>
            </a:r>
            <a:br>
              <a:rPr lang="en-US" sz="1600" b="0" dirty="0"/>
            </a:br>
            <a:r>
              <a:rPr lang="en-US" sz="1600" b="0" dirty="0" smtClean="0"/>
              <a:t>The average daily electrical energy consumption of a new </a:t>
            </a:r>
            <a:r>
              <a:rPr lang="en-US" sz="1600" b="0" dirty="0"/>
              <a:t>18 cubic foot (</a:t>
            </a:r>
            <a:r>
              <a:rPr lang="en-US" sz="1600" b="0" dirty="0" err="1"/>
              <a:t>cf</a:t>
            </a:r>
            <a:r>
              <a:rPr lang="en-US" sz="1600" b="0" dirty="0" smtClean="0"/>
              <a:t>) ULT freezer is 15 kWh, and 19 kWh for a 25 </a:t>
            </a:r>
            <a:r>
              <a:rPr lang="en-US" sz="1600" b="0" dirty="0" err="1" smtClean="0"/>
              <a:t>cf</a:t>
            </a:r>
            <a:r>
              <a:rPr lang="en-US" sz="1600" b="0" dirty="0" smtClean="0"/>
              <a:t> freezer.  </a:t>
            </a:r>
            <a:br>
              <a:rPr lang="en-US" sz="1600" b="0" dirty="0" smtClean="0"/>
            </a:br>
            <a:r>
              <a:rPr lang="en-US" sz="1600" b="0" dirty="0"/>
              <a:t/>
            </a:r>
            <a:br>
              <a:rPr lang="en-US" sz="1600" b="0" dirty="0"/>
            </a:br>
            <a:r>
              <a:rPr lang="en-US" sz="1600" b="0" dirty="0" smtClean="0"/>
              <a:t>Energy Management replaced two (2) 18 cf ULT freezers and four (4) 25 cf ULT freezers. The annual electric energy consumption avoided by replacing these six (6) units will be 32,850 kWh.  Greenhouse gas emissions (GHG) will be reduced by 22.7 metric ton of CO</a:t>
            </a:r>
            <a:r>
              <a:rPr lang="en-US" sz="1600" b="0" baseline="-25000" dirty="0" smtClean="0"/>
              <a:t>2.</a:t>
            </a:r>
            <a:r>
              <a:rPr lang="en-US" sz="1600" b="0" dirty="0" smtClean="0"/>
              <a:t/>
            </a:r>
            <a:br>
              <a:rPr lang="en-US" sz="1600" b="0" dirty="0" smtClean="0"/>
            </a:br>
            <a:r>
              <a:rPr lang="en-US" sz="1600" b="0" dirty="0"/>
              <a:t/>
            </a:r>
            <a:br>
              <a:rPr lang="en-US" sz="1600" b="0" dirty="0"/>
            </a:br>
            <a:r>
              <a:rPr lang="en-US" sz="1600" b="0" dirty="0" smtClean="0"/>
              <a:t>Due to the success of this first phase of the ULT Freezer Rebate Program, Energy Management will help initiate future freezer replacement programs on NC State’s campus.  </a:t>
            </a:r>
            <a:br>
              <a:rPr lang="en-US" sz="1600" b="0" dirty="0" smtClean="0"/>
            </a:br>
            <a:r>
              <a:rPr lang="en-US" sz="1600" b="0" dirty="0" smtClean="0"/>
              <a:t/>
            </a:r>
            <a:br>
              <a:rPr lang="en-US" sz="1600" b="0" dirty="0" smtClean="0"/>
            </a:br>
            <a:r>
              <a:rPr lang="en-US" sz="1600" b="0" dirty="0" smtClean="0"/>
              <a:t>The lessons learned from phase one (1) will ensure continuation of this program and help develop additional rebate and equipment modernization programs.</a:t>
            </a:r>
            <a:endParaRPr lang="en-US" sz="2000" dirty="0"/>
          </a:p>
        </p:txBody>
      </p:sp>
      <p:pic>
        <p:nvPicPr>
          <p:cNvPr id="5" name="Picture 2" descr="V:\Library\EnergyManagement Logos\NEW_EMLogo_r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354" y="6181725"/>
            <a:ext cx="1504889" cy="6223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p:cNvSpPr>
            <a:spLocks noGrp="1"/>
          </p:cNvSpPr>
          <p:nvPr>
            <p:ph type="sldNum" sz="quarter" idx="12"/>
          </p:nvPr>
        </p:nvSpPr>
        <p:spPr>
          <a:xfrm>
            <a:off x="6861267" y="6492875"/>
            <a:ext cx="2282733" cy="365125"/>
          </a:xfrm>
        </p:spPr>
        <p:txBody>
          <a:bodyPr/>
          <a:lstStyle/>
          <a:p>
            <a:pPr>
              <a:defRPr/>
            </a:pPr>
            <a:fld id="{C5509D4B-8053-4C49-B669-25202F821987}" type="slidenum">
              <a:rPr lang="en-US" smtClean="0"/>
              <a:pPr>
                <a:defRPr/>
              </a:pPr>
              <a:t>9</a:t>
            </a:fld>
            <a:endParaRPr lang="en-US" dirty="0"/>
          </a:p>
        </p:txBody>
      </p:sp>
    </p:spTree>
    <p:extLst>
      <p:ext uri="{BB962C8B-B14F-4D97-AF65-F5344CB8AC3E}">
        <p14:creationId xmlns:p14="http://schemas.microsoft.com/office/powerpoint/2010/main" val="1607464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__doc_brand-secure_125Template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..__doc_brand-secure_125TemplateA[1]</Template>
  <TotalTime>3352</TotalTime>
  <Words>589</Words>
  <Application>Microsoft Office PowerPoint</Application>
  <PresentationFormat>On-screen Show (4:3)</PresentationFormat>
  <Paragraphs>68</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..__doc_brand-secure_125TemplateA[1]</vt:lpstr>
      <vt:lpstr>Ultra-Low Freezer Rebate Program Report Fiscal Year 2011-2012</vt:lpstr>
      <vt:lpstr>Overview   NC State, a world-class research university, has laboratories located across campus that have ultra-low temperature (ULT) freezers.  These freezer reach a low temperature of -80°C, or -123°F. ULT freezers 15 years old, or older, use on average 28 kWh to 35 kWh per day; as much energy as an average single-family home uses in a day. These ULT freezers are some of the largest energy consumers found in labs.   Recent technology has improved reliability and operation of ULT freezers. This technology reduces today’s ULT freezer energy consumption by as much as half.    Energy Management launched the ULT Freezer Rebate Program in November 2011.  The rebate program was geared toward upgrading the University’s climate-controlled laboratory storage.  The program provided cost-share funding to researchers so old, inefficient, ULT freezers could be replaced with new, energy-efficient, equipment. </vt:lpstr>
      <vt:lpstr>PowerPoint Presentation</vt:lpstr>
      <vt:lpstr>ULT Freezer Rebate Program   NC State identified more than 230 ULT freezers eligible to participate in the rebate program. The program provided 50% of the total replacement cost of the new ULT freezer.  Requirements, terms, and conditions of the program:   Eligibility Requirements    ULT Freezers to be upgraded must be at least 15 years old or older.     Terms and Conditions    1.  New ULT Freezers must use no more than 18 kWh per day.   2.  Rebates are available on a first come, first serve basis, until all funds                   are exhausted,  3.  Old ULT freezers must be properly decommissioned and recycled for             scrap metal.  4.  ULT Freezer must be purchased within the fiscal year</vt:lpstr>
      <vt:lpstr>PowerPoint Presentation</vt:lpstr>
      <vt:lpstr>PowerPoint Presentation</vt:lpstr>
      <vt:lpstr>PowerPoint Presentation</vt:lpstr>
      <vt:lpstr>PowerPoint Presentation</vt:lpstr>
      <vt:lpstr>Summary  The average daily electrical energy consumption of a new 18 cubic foot (cf) ULT freezer is 15 kWh, and 19 kWh for a 25 cf freezer.    Energy Management replaced two (2) 18 cf ULT freezers and four (4) 25 cf ULT freezers. The annual electric energy consumption avoided by replacing these six (6) units will be 32,850 kWh.  Greenhouse gas emissions (GHG) will be reduced by 22.7 metric ton of CO2.  Due to the success of this first phase of the ULT Freezer Rebate Program, Energy Management will help initiate future freezer replacement programs on NC State’s campus.    The lessons learned from phase one (1) will ensure continuation of this program and help develop additional rebate and equipment modernization programs.</vt:lpstr>
      <vt:lpstr>PowerPoint Presentation</vt:lpstr>
      <vt:lpstr>Next Steps   Energy Management will continue to advocate the push to upgrade the University’s ULT freezer inventory.    Twenty additional ULT freezers procured from 1981 to 1997 are eligible to be upgraded under the program.  Energy Management is planning to upgrade these freezers at the next funding opportunity.   Energy Management will monitor one of the new energy efficient ULT freezers to ensure the proper measurement and verification of the rated energy savings.  Energy Management is also looking at other ULT freezer operation strategies to further reduce the ULT freezer’s electric energy consumption.    One of the strategies is to raise the ULT freezer’s operating temperature from  -80°C to -70°C.  Documentation from the University of Colorado Boulder shows that this strategy further reduces the electric energy consumption of an ULT freezer by 2 kWh/day without affecting stored samples. </vt:lpstr>
      <vt:lpstr>PowerPoint Presentation</vt:lpstr>
      <vt:lpstr>PowerPoint Presentation</vt:lpstr>
    </vt:vector>
  </TitlesOfParts>
  <Company>NC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ULT Freezer Rebate Report</dc:title>
  <dc:creator>Mahomet Accilien</dc:creator>
  <cp:lastModifiedBy>Paul R. McConocha</cp:lastModifiedBy>
  <cp:revision>142</cp:revision>
  <cp:lastPrinted>2012-07-09T19:35:50Z</cp:lastPrinted>
  <dcterms:created xsi:type="dcterms:W3CDTF">2012-06-20T19:24:19Z</dcterms:created>
  <dcterms:modified xsi:type="dcterms:W3CDTF">2012-07-12T12:36:41Z</dcterms:modified>
</cp:coreProperties>
</file>