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8" r:id="rId2"/>
    <p:sldId id="336" r:id="rId3"/>
    <p:sldId id="321" r:id="rId4"/>
    <p:sldId id="329" r:id="rId5"/>
    <p:sldId id="330" r:id="rId6"/>
    <p:sldId id="331" r:id="rId7"/>
    <p:sldId id="304" r:id="rId8"/>
    <p:sldId id="305" r:id="rId9"/>
    <p:sldId id="306" r:id="rId10"/>
    <p:sldId id="307" r:id="rId11"/>
    <p:sldId id="309" r:id="rId12"/>
    <p:sldId id="312" r:id="rId13"/>
    <p:sldId id="313" r:id="rId14"/>
    <p:sldId id="295" r:id="rId15"/>
    <p:sldId id="333" r:id="rId16"/>
    <p:sldId id="319" r:id="rId17"/>
    <p:sldId id="334" r:id="rId18"/>
    <p:sldId id="332" r:id="rId19"/>
    <p:sldId id="335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87" autoAdjust="0"/>
  </p:normalViewPr>
  <p:slideViewPr>
    <p:cSldViewPr snapToGrid="0">
      <p:cViewPr varScale="1">
        <p:scale>
          <a:sx n="61" d="100"/>
          <a:sy n="61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B00BF-10A4-41C9-806A-B28764304335}" type="datetimeFigureOut">
              <a:rPr lang="en-US" smtClean="0"/>
              <a:pPr/>
              <a:t>7/26/2010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599E-DA7D-40AC-B867-9EDEEEE1D6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89C072-6121-4D60-BE1B-F19A83353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37D71-5CE4-4D01-9836-17EDFF8481F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E3016-4BC4-4303-BAEA-71D9FA3ACBDA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9C072-6121-4D60-BE1B-F19A8335342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D1015-B610-4D52-A797-866D3F1F7C7B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53A093-0329-41CF-B2EB-E3CABBB98644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94804-B953-4CA6-BA80-163FF665357E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CE760-4B92-45B4-B41A-82BD341B8F36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million square feet</a:t>
            </a:r>
          </a:p>
          <a:p>
            <a:r>
              <a:rPr lang="en-US" dirty="0" smtClean="0"/>
              <a:t>40,000 faculty, staff, students – 17</a:t>
            </a:r>
            <a:r>
              <a:rPr lang="en-US" baseline="30000" dirty="0" smtClean="0"/>
              <a:t>th</a:t>
            </a:r>
            <a:r>
              <a:rPr lang="en-US" dirty="0" smtClean="0"/>
              <a:t> largest city</a:t>
            </a:r>
            <a:r>
              <a:rPr lang="en-US" baseline="0" dirty="0" smtClean="0"/>
              <a:t> in NC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9C072-6121-4D60-BE1B-F19A833534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56C9F-2B4D-4E42-8F23-C0975732A6D8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2F339-E46C-4FC5-A949-470ED2E348AA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Roughly 285,000 MTCO2e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FE3CA-32C5-498D-B961-76321E3AD463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andard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5400" y="914400"/>
            <a:ext cx="1524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14400"/>
            <a:ext cx="44196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9" y="651850"/>
            <a:ext cx="8592493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2" y="1989499"/>
            <a:ext cx="8633988" cy="451088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andard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GOES HERE IN UNIVERS CONDENSED CAPS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6019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q.state.nc.us/monitor/eminv/gcc/ghg_emis_rep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u.edu/sustainability/cest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http://www.dickinson.edu/departments/sustainability/RMlogo_weba.jpg" TargetMode="External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u.edu/sustainability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ncstatesustain" TargetMode="External"/><Relationship Id="rId5" Type="http://schemas.openxmlformats.org/officeDocument/2006/relationships/hyperlink" Target="http://www.facebook.com/ncstatesustainability" TargetMode="External"/><Relationship Id="rId4" Type="http://schemas.openxmlformats.org/officeDocument/2006/relationships/hyperlink" Target="http://www.ncsu.edu/sustainability/cest/cest_meetings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h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br>
              <a:rPr lang="en-US" dirty="0" smtClean="0"/>
            </a:br>
            <a:r>
              <a:rPr lang="en-US" dirty="0" smtClean="0"/>
              <a:t>July 21 – 10am – 11am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2" y="1668659"/>
            <a:ext cx="8633988" cy="45108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survey &amp; agree on plan name</a:t>
            </a:r>
          </a:p>
          <a:p>
            <a:r>
              <a:rPr lang="en-US" dirty="0" smtClean="0"/>
              <a:t>Review key messages – anymore feedback?</a:t>
            </a:r>
          </a:p>
          <a:p>
            <a:r>
              <a:rPr lang="en-US" dirty="0" smtClean="0"/>
              <a:t>What are all these acronyms?</a:t>
            </a:r>
          </a:p>
          <a:p>
            <a:r>
              <a:rPr lang="en-US" dirty="0" smtClean="0"/>
              <a:t>Strategies vs. Tactics</a:t>
            </a:r>
          </a:p>
          <a:p>
            <a:r>
              <a:rPr lang="en-US" dirty="0" smtClean="0"/>
              <a:t>Group Work:  Brainstorm Strategies</a:t>
            </a:r>
          </a:p>
          <a:p>
            <a:r>
              <a:rPr lang="en-US" dirty="0" smtClean="0"/>
              <a:t>Homework: Develop your own strategy</a:t>
            </a:r>
          </a:p>
        </p:txBody>
      </p:sp>
      <p:pic>
        <p:nvPicPr>
          <p:cNvPr id="5" name="Picture 4" descr="NEWLogo_Red_nocorners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27" y="457200"/>
            <a:ext cx="851767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2008 GHG INVENTORY</a:t>
            </a:r>
          </a:p>
        </p:txBody>
      </p:sp>
      <p:pic>
        <p:nvPicPr>
          <p:cNvPr id="24579" name="Picture 8" descr="main_piechart.a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3635" b="30000"/>
          <a:stretch>
            <a:fillRect/>
          </a:stretch>
        </p:blipFill>
        <p:spPr bwMode="auto">
          <a:xfrm>
            <a:off x="909638" y="1295400"/>
            <a:ext cx="739616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780" y="593725"/>
            <a:ext cx="635062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GHG LEGISLATION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474689" y="1131940"/>
            <a:ext cx="8001000" cy="5135562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endParaRPr lang="en-US" sz="2400" dirty="0" smtClean="0"/>
          </a:p>
          <a:p>
            <a:pPr eaLnBrk="1" hangingPunct="1">
              <a:spcBef>
                <a:spcPts val="800"/>
              </a:spcBef>
            </a:pPr>
            <a:r>
              <a:rPr lang="en-US" sz="2400" dirty="0" smtClean="0"/>
              <a:t>The State of NC has proposed Title V Permit holders with point sources to submit their GHG emissions for Calendar Year 2009 </a:t>
            </a:r>
            <a:r>
              <a:rPr lang="en-US" sz="2400" dirty="0" smtClean="0">
                <a:hlinkClick r:id="rId3"/>
              </a:rPr>
              <a:t>daq.state.nc.us/monitor/</a:t>
            </a:r>
            <a:r>
              <a:rPr lang="en-US" sz="2400" dirty="0" err="1" smtClean="0">
                <a:hlinkClick r:id="rId3"/>
              </a:rPr>
              <a:t>eminv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err="1" smtClean="0">
                <a:hlinkClick r:id="rId3"/>
              </a:rPr>
              <a:t>gcc</a:t>
            </a:r>
            <a:r>
              <a:rPr lang="en-US" sz="2400" dirty="0" smtClean="0">
                <a:hlinkClick r:id="rId3"/>
              </a:rPr>
              <a:t>/ghg_emis_rep.shtml</a:t>
            </a:r>
            <a:endParaRPr lang="en-US" sz="2400" dirty="0" smtClean="0"/>
          </a:p>
          <a:p>
            <a:pPr eaLnBrk="1" hangingPunct="1">
              <a:spcBef>
                <a:spcPts val="800"/>
              </a:spcBef>
            </a:pPr>
            <a:endParaRPr lang="en-US" sz="1200" dirty="0" smtClean="0"/>
          </a:p>
          <a:p>
            <a:pPr eaLnBrk="1" hangingPunct="1">
              <a:spcBef>
                <a:spcPts val="800"/>
              </a:spcBef>
            </a:pPr>
            <a:r>
              <a:rPr lang="en-US" sz="2400" dirty="0" smtClean="0"/>
              <a:t>Senate Bill 668 – 20% reduction of energy by 2010 and 30% reduction of energy by 2015</a:t>
            </a:r>
          </a:p>
          <a:p>
            <a:pPr eaLnBrk="1" hangingPunct="1">
              <a:spcBef>
                <a:spcPts val="800"/>
              </a:spcBef>
              <a:buNone/>
            </a:pPr>
            <a:endParaRPr lang="en-US" sz="1200" dirty="0" smtClean="0"/>
          </a:p>
          <a:p>
            <a:pPr eaLnBrk="1" hangingPunct="1">
              <a:spcBef>
                <a:spcPts val="800"/>
              </a:spcBef>
            </a:pPr>
            <a:r>
              <a:rPr lang="en-US" sz="2400" dirty="0" smtClean="0"/>
              <a:t>There are currently a number of proposed bills in the United States Congress that address GHG emissions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4644" y="457200"/>
            <a:ext cx="8382000" cy="1143000"/>
          </a:xfrm>
        </p:spPr>
        <p:txBody>
          <a:bodyPr/>
          <a:lstStyle/>
          <a:p>
            <a:r>
              <a:rPr lang="en-US" dirty="0" smtClean="0"/>
              <a:t>WHAT IS A CLIMATE ACTION PLAN?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0844" y="1447800"/>
            <a:ext cx="6019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</a:t>
            </a:r>
            <a:r>
              <a:rPr lang="en-US" sz="2000" dirty="0" smtClean="0"/>
              <a:t>A comprehensive plan including a target date and interim milestones for how NC State will reach climate neutrality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Will include the following sections: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Introduction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Campus Emissions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Mitigation Strategies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Educational, Research and                               Community Outreach Efforts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Financing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Tracking Progress  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29700" name="Picture 3" descr="NCSU Shoot 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380" y="1905000"/>
            <a:ext cx="2538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0684" y="565484"/>
            <a:ext cx="8610600" cy="1143000"/>
          </a:xfrm>
        </p:spPr>
        <p:txBody>
          <a:bodyPr/>
          <a:lstStyle/>
          <a:p>
            <a:r>
              <a:rPr lang="en-US" dirty="0" smtClean="0"/>
              <a:t>CARBON MANAGEMENT HIERARCHY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10800000">
            <a:off x="304800" y="1752600"/>
            <a:ext cx="5029200" cy="426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77863" y="1919288"/>
            <a:ext cx="4275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Avoid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914400" y="2757488"/>
            <a:ext cx="3733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Reduce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1295400" y="3429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Replace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19050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828800" y="4738688"/>
            <a:ext cx="198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Offset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4876800" y="26670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Do whatever you do more efficiently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419600" y="3657600"/>
            <a:ext cx="4495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Replace high-carbon energy sources with low-carbon energy ones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3810000" y="4784725"/>
            <a:ext cx="487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Offset those emissions that cannot be eliminated by the above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152400" y="6232525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/>
              <a:t>Modified Version from “Getting to Zero: Defining Corporate Carbon Neutrality” by Clean Air – Cool Planet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762000" y="2514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5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Avoid carbon-intensive activities (and rethink business strategy)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468" y="646771"/>
            <a:ext cx="8588298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CAMPUS ENVIRONMENTAL SUSTAINABILITY TEAM (CEST)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6576" y="2102005"/>
            <a:ext cx="8242300" cy="36115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Administrative Advisory Council (appointed)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8 Working Groups (anyone can join)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Campus Sustainability Program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Sustainability Strategic Plan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Climate Action Plan &amp; Tactical Plan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Increased focus on energy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Accountability</a:t>
            </a:r>
          </a:p>
          <a:p>
            <a:endParaRPr lang="en-US" sz="10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    </a:t>
            </a:r>
            <a:r>
              <a:rPr lang="en-US" dirty="0" smtClean="0">
                <a:latin typeface="Arial" charset="0"/>
                <a:cs typeface="Arial" charset="0"/>
                <a:hlinkClick r:id="rId2"/>
              </a:rPr>
              <a:t>www.ncsu.edu/sustainability/cest.php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RBC_SolarPV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156" y="1720045"/>
            <a:ext cx="1752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bestplacestowork_commu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884" y="1382092"/>
            <a:ext cx="949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wolftrail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0333" y="1588736"/>
            <a:ext cx="1600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58807" y="2701598"/>
            <a:ext cx="1219200" cy="1295400"/>
            <a:chOff x="19994745" y="20969131"/>
            <a:chExt cx="1107070" cy="1253767"/>
          </a:xfrm>
        </p:grpSpPr>
        <p:pic>
          <p:nvPicPr>
            <p:cNvPr id="6160" name="Picture 10" descr="Full_truck"/>
            <p:cNvPicPr>
              <a:picLocks noChangeAspect="1" noChangeArrowheads="1"/>
            </p:cNvPicPr>
            <p:nvPr/>
          </p:nvPicPr>
          <p:blipFill>
            <a:blip r:embed="rId6" cstate="print"/>
            <a:srcRect l="14648" t="9766" r="30762" b="31250"/>
            <a:stretch>
              <a:fillRect/>
            </a:stretch>
          </p:blipFill>
          <p:spPr bwMode="auto">
            <a:xfrm flipH="1">
              <a:off x="19994745" y="20969131"/>
              <a:ext cx="1087890" cy="88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06346">
              <a:off x="20161380" y="21532881"/>
              <a:ext cx="940435" cy="690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3" name="Picture 12" descr="http://www.dickinson.edu/departments/sustainability/RMlogo_weba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45142" y="1597207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5689" y="3137197"/>
            <a:ext cx="10874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5" descr="SOLAR HOUSE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962" y="2627576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405" y="3011701"/>
            <a:ext cx="1219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4710" y="4109516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49603" y="568662"/>
            <a:ext cx="80430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ESTABLISHED PROGRAMS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413" y="5891133"/>
            <a:ext cx="280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Earth Day</a:t>
            </a:r>
          </a:p>
          <a:p>
            <a:r>
              <a:rPr lang="en-US" b="1" dirty="0" smtClean="0"/>
              <a:t>www.ncsu.edu/earthday</a:t>
            </a:r>
            <a:endParaRPr lang="en-US" b="1" dirty="0"/>
          </a:p>
        </p:txBody>
      </p:sp>
      <p:pic>
        <p:nvPicPr>
          <p:cNvPr id="15" name="Picture 14" descr="LEDUniversit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15792" y="4133540"/>
            <a:ext cx="2083632" cy="694544"/>
          </a:xfrm>
          <a:prstGeom prst="rect">
            <a:avLst/>
          </a:prstGeom>
        </p:spPr>
      </p:pic>
      <p:pic>
        <p:nvPicPr>
          <p:cNvPr id="16" name="Picture 15" descr="Ariel Farmers Market Logo FB FINA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27229" y="5026177"/>
            <a:ext cx="1617164" cy="1275471"/>
          </a:xfrm>
          <a:prstGeom prst="rect">
            <a:avLst/>
          </a:prstGeom>
        </p:spPr>
      </p:pic>
      <p:pic>
        <p:nvPicPr>
          <p:cNvPr id="17" name="Picture 16" descr="earthwiseaward_Fina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6308" y="5490461"/>
            <a:ext cx="1285282" cy="1135192"/>
          </a:xfrm>
          <a:prstGeom prst="rect">
            <a:avLst/>
          </a:prstGeom>
        </p:spPr>
      </p:pic>
      <p:pic>
        <p:nvPicPr>
          <p:cNvPr id="18" name="Picture 17" descr="outside_bric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20367" y="4152274"/>
            <a:ext cx="1587041" cy="2188565"/>
          </a:xfrm>
          <a:prstGeom prst="rect">
            <a:avLst/>
          </a:prstGeom>
        </p:spPr>
      </p:pic>
      <p:pic>
        <p:nvPicPr>
          <p:cNvPr id="20" name="Picture 19" descr="EnvirovisionFlyer_Small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93052" y="4784510"/>
            <a:ext cx="1637926" cy="1064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402" y="1871330"/>
            <a:ext cx="41041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 building energy performance contract projected  to </a:t>
            </a:r>
            <a:r>
              <a:rPr lang="en-US" sz="2000" b="1" dirty="0" smtClean="0"/>
              <a:t>save $33 million in energy costs </a:t>
            </a:r>
            <a:r>
              <a:rPr lang="en-US" sz="2000" dirty="0" smtClean="0"/>
              <a:t>over 20 years through efficiency upgrades</a:t>
            </a:r>
          </a:p>
          <a:p>
            <a:endParaRPr lang="en-US" dirty="0" smtClean="0"/>
          </a:p>
          <a:p>
            <a:r>
              <a:rPr lang="en-US" sz="2000" dirty="0" smtClean="0"/>
              <a:t>Combined heat and power project projected to </a:t>
            </a:r>
            <a:r>
              <a:rPr lang="en-US" sz="2000" b="1" dirty="0" smtClean="0"/>
              <a:t>reduce greenhouse gas emissions by 12-15% and save $12 -15 million on energy</a:t>
            </a:r>
          </a:p>
          <a:p>
            <a:endParaRPr lang="en-US" b="1" dirty="0" smtClean="0"/>
          </a:p>
          <a:p>
            <a:r>
              <a:rPr lang="en-US" sz="2000" dirty="0" smtClean="0"/>
              <a:t>LED lighting in Bragaw Residence Hall saw a </a:t>
            </a:r>
            <a:r>
              <a:rPr lang="en-US" sz="2000" b="1" dirty="0" smtClean="0"/>
              <a:t>66% reduction in electrical consumption for lighting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2051" name="Picture 3" descr="C:\Documents and Settings\tadixon\Desktop\Pictures for Lori\LED lighting in Dan Allen Parking D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198" y="2004768"/>
            <a:ext cx="4058969" cy="304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2413" y="642938"/>
            <a:ext cx="8583612" cy="1143000"/>
          </a:xfrm>
        </p:spPr>
        <p:txBody>
          <a:bodyPr/>
          <a:lstStyle/>
          <a:p>
            <a:r>
              <a:rPr lang="en-US" dirty="0" smtClean="0"/>
              <a:t>PARTNERS NEEDED TO ADVANCE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7175" y="1795881"/>
            <a:ext cx="8588375" cy="3611563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NC State is the example of sustainability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18313" y="2062163"/>
            <a:ext cx="1722437" cy="31384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/>
              <a:t>NC State is an environmentally, socially, &amp; economically balanced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727575" y="2058988"/>
            <a:ext cx="1682750" cy="31257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/>
              <a:t>Campus culture - shared responsibility &amp; people taking action across mission areas</a:t>
            </a:r>
          </a:p>
          <a:p>
            <a:endParaRPr lang="en-US" sz="1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714625" y="2055813"/>
            <a:ext cx="1584325" cy="3140075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/>
              <a:t>Individual 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631825" y="2063750"/>
            <a:ext cx="1614488" cy="313848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dirty="0"/>
              <a:t>Awareness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382838" y="3349625"/>
            <a:ext cx="2349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392613" y="3316288"/>
            <a:ext cx="2333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462713" y="3352800"/>
            <a:ext cx="2333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88938" y="5752432"/>
            <a:ext cx="8394700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3044825" y="5909094"/>
            <a:ext cx="1557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NC State, UNC-CH, Duke</a:t>
            </a:r>
          </a:p>
        </p:txBody>
      </p:sp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1135648" y="5869907"/>
            <a:ext cx="1725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Meredith, Peace, St. Augustine’s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682206" y="5783556"/>
            <a:ext cx="204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773238" y="5783096"/>
            <a:ext cx="20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vs.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= the big picture</a:t>
            </a:r>
          </a:p>
          <a:p>
            <a:r>
              <a:rPr lang="en-US" dirty="0" smtClean="0"/>
              <a:t>Tactics = how we will accomplish strategies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i="1" dirty="0" smtClean="0"/>
              <a:t>Example:</a:t>
            </a:r>
          </a:p>
          <a:p>
            <a:pPr>
              <a:buNone/>
            </a:pPr>
            <a:r>
              <a:rPr lang="en-US" dirty="0" smtClean="0"/>
              <a:t>Make campus-wide sustainability efforts and progress more visible</a:t>
            </a:r>
          </a:p>
          <a:p>
            <a:r>
              <a:rPr lang="en-US" sz="1800" dirty="0" smtClean="0"/>
              <a:t>Create a coordinated local media campaign to share NC State success stories</a:t>
            </a:r>
          </a:p>
          <a:p>
            <a:r>
              <a:rPr lang="en-US" sz="1800" dirty="0" smtClean="0"/>
              <a:t>Integrate sustainability into NC State branding and advancement campaigns</a:t>
            </a:r>
          </a:p>
          <a:p>
            <a:r>
              <a:rPr lang="en-US" sz="1800" dirty="0" smtClean="0"/>
              <a:t>Standardize sustainability messaging across departments, administration and colleges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9" y="367037"/>
            <a:ext cx="8592493" cy="1143000"/>
          </a:xfrm>
        </p:spPr>
        <p:txBody>
          <a:bodyPr/>
          <a:lstStyle/>
          <a:p>
            <a:r>
              <a:rPr lang="en-US" dirty="0" smtClean="0"/>
              <a:t>OUTREACH STRATEGIES of OTHER WGs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52" y="1225000"/>
            <a:ext cx="8633988" cy="4510889"/>
          </a:xfrm>
        </p:spPr>
        <p:txBody>
          <a:bodyPr/>
          <a:lstStyle/>
          <a:p>
            <a:r>
              <a:rPr lang="en-US" sz="2100" dirty="0" smtClean="0"/>
              <a:t>Begin establishing a campus culture that embraces personal responsibility and emphasizes action in creating a sustainable campus and community</a:t>
            </a:r>
          </a:p>
          <a:p>
            <a:r>
              <a:rPr lang="en-US" sz="2100" dirty="0" smtClean="0"/>
              <a:t>Create a communications and marketing plan that sends a cohesive, campus wide message regarding sustainability</a:t>
            </a:r>
          </a:p>
          <a:p>
            <a:r>
              <a:rPr lang="en-US" sz="2100" dirty="0" smtClean="0"/>
              <a:t>Further develop sustainability-related event traditions such as Earth Day and Campus Sustainability Day</a:t>
            </a:r>
          </a:p>
          <a:p>
            <a:r>
              <a:rPr lang="en-US" sz="2100" dirty="0" smtClean="0"/>
              <a:t>Maintain regular informal and formal networking and educational opportunities</a:t>
            </a:r>
          </a:p>
          <a:p>
            <a:r>
              <a:rPr lang="en-US" sz="2100" dirty="0" smtClean="0"/>
              <a:t>Develop campus wide recognition mechanisms for participating in sustainable behavior</a:t>
            </a:r>
          </a:p>
          <a:p>
            <a:r>
              <a:rPr lang="en-US" sz="2100" dirty="0" smtClean="0"/>
              <a:t>Encourage the matching of student and faculty member projects to NC State’s physical campus and establishing roles for volunteers</a:t>
            </a:r>
          </a:p>
          <a:p>
            <a:r>
              <a:rPr lang="en-US" sz="2100" dirty="0" smtClean="0"/>
              <a:t>Develop a procedure for integrating sustainability teaching, research and extension expertise into physical campus projects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2" y="1726028"/>
            <a:ext cx="8633988" cy="45108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Key Messages:  </a:t>
            </a:r>
          </a:p>
          <a:p>
            <a:r>
              <a:rPr lang="en-US" dirty="0" smtClean="0"/>
              <a:t>‘Do One Thing’</a:t>
            </a:r>
          </a:p>
          <a:p>
            <a:r>
              <a:rPr lang="en-US" dirty="0" smtClean="0"/>
              <a:t>‘Don’t be a drip’</a:t>
            </a:r>
          </a:p>
          <a:p>
            <a:r>
              <a:rPr lang="en-US" dirty="0" smtClean="0"/>
              <a:t>‘Little changes, big impact’</a:t>
            </a:r>
          </a:p>
          <a:p>
            <a:r>
              <a:rPr lang="en-US" dirty="0" smtClean="0"/>
              <a:t>‘Break for transit/transportation’</a:t>
            </a:r>
          </a:p>
          <a:p>
            <a:r>
              <a:rPr lang="en-US" dirty="0" smtClean="0"/>
              <a:t>‘Make IT green’</a:t>
            </a:r>
          </a:p>
          <a:p>
            <a:r>
              <a:rPr lang="en-US" dirty="0" smtClean="0"/>
              <a:t>‘Reduce Your Paw Print’</a:t>
            </a:r>
          </a:p>
          <a:p>
            <a:r>
              <a:rPr lang="en-US" dirty="0" smtClean="0"/>
              <a:t>‘Make a Climate Connection: Reduce Your Paw Print’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6478" y="481264"/>
            <a:ext cx="6218935" cy="1098550"/>
          </a:xfrm>
        </p:spPr>
        <p:txBody>
          <a:bodyPr/>
          <a:lstStyle/>
          <a:p>
            <a:r>
              <a:rPr lang="en-US" dirty="0" smtClean="0"/>
              <a:t>REFERENCE INFO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7629" y="1300450"/>
            <a:ext cx="8642195" cy="4765465"/>
          </a:xfrm>
        </p:spPr>
        <p:txBody>
          <a:bodyPr/>
          <a:lstStyle/>
          <a:p>
            <a:pPr>
              <a:buFontTx/>
              <a:buNone/>
            </a:pPr>
            <a:endParaRPr lang="en-US" sz="1000" dirty="0" smtClean="0"/>
          </a:p>
          <a:p>
            <a:pPr algn="ctr">
              <a:buFontTx/>
              <a:buNone/>
            </a:pPr>
            <a:r>
              <a:rPr lang="en-US" sz="2400" dirty="0" smtClean="0">
                <a:hlinkClick r:id="rId3"/>
              </a:rPr>
              <a:t>www.ncsu.edu/sustainability</a:t>
            </a:r>
            <a:endParaRPr lang="en-US" sz="2400" dirty="0" smtClean="0"/>
          </a:p>
          <a:p>
            <a:pPr algn="ctr">
              <a:buFontTx/>
              <a:buNone/>
            </a:pPr>
            <a:r>
              <a:rPr lang="en-US" sz="2400" dirty="0" smtClean="0">
                <a:hlinkClick r:id="rId4"/>
              </a:rPr>
              <a:t>www.ncsu.edu/sustainability/cest/cest_meetings.php</a:t>
            </a:r>
            <a:endParaRPr lang="en-US" sz="2400" dirty="0" smtClean="0"/>
          </a:p>
          <a:p>
            <a:pPr algn="ctr">
              <a:buFontTx/>
              <a:buNone/>
            </a:pPr>
            <a:r>
              <a:rPr lang="en-US" sz="2400" dirty="0" smtClean="0">
                <a:hlinkClick r:id="rId5"/>
              </a:rPr>
              <a:t>www.facebook.com/ncstatesustainability</a:t>
            </a:r>
            <a:endParaRPr lang="en-US" sz="2400" dirty="0" smtClean="0"/>
          </a:p>
          <a:p>
            <a:pPr algn="ctr">
              <a:buFontTx/>
              <a:buNone/>
            </a:pPr>
            <a:r>
              <a:rPr lang="en-US" sz="2400" dirty="0" smtClean="0">
                <a:hlinkClick r:id="rId6"/>
              </a:rPr>
              <a:t>www.twitter.com/ncstatesustain</a:t>
            </a:r>
            <a:endParaRPr lang="en-US" sz="2400" dirty="0" smtClean="0"/>
          </a:p>
          <a:p>
            <a:pPr algn="ctr"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>
              <a:buFontTx/>
              <a:buNone/>
            </a:pPr>
            <a:endParaRPr lang="en-US" i="1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</p:txBody>
      </p:sp>
      <p:pic>
        <p:nvPicPr>
          <p:cNvPr id="5" name="Picture 4" descr="NEWLogo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047" y="4055786"/>
            <a:ext cx="6697894" cy="270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SUSTAINABILITY?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998" y="2923409"/>
            <a:ext cx="8633988" cy="295320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“……development meets the needs of the present without compromising the ability of future generations to meet their own needs.”</a:t>
            </a:r>
          </a:p>
          <a:p>
            <a:pPr lvl="3" algn="ctr" eaLnBrk="1" hangingPunct="1"/>
            <a:endParaRPr lang="en-US" dirty="0" smtClean="0"/>
          </a:p>
          <a:p>
            <a:pPr lvl="3" algn="ctr" eaLnBrk="1" hangingPunct="1"/>
            <a:r>
              <a:rPr lang="en-US" dirty="0" smtClean="0"/>
              <a:t>- Our Common Future/</a:t>
            </a:r>
            <a:r>
              <a:rPr lang="en-US" dirty="0" err="1" smtClean="0"/>
              <a:t>Brundtland</a:t>
            </a:r>
            <a:r>
              <a:rPr lang="en-US" dirty="0" smtClean="0"/>
              <a:t> Report, UNWCED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100" name="Picture 4" descr="PPT_pic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3888"/>
            <a:ext cx="8534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WLogo_Red_nocorners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1604" y="5504730"/>
            <a:ext cx="2482268" cy="100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AMERICAN COLLEGE AND UNIVERSITY PRESIDENTS CLIMATE COMMITMENT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03438"/>
            <a:ext cx="7924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Addresses global warming through a commitment to work towards climate neutrality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 Co-organized by AASHE, </a:t>
            </a:r>
            <a:r>
              <a:rPr lang="en-US" sz="2400" dirty="0" err="1" smtClean="0"/>
              <a:t>ecoAmerica</a:t>
            </a:r>
            <a:r>
              <a:rPr lang="en-US" sz="2400" dirty="0" smtClean="0"/>
              <a:t> and Second Nature:  </a:t>
            </a:r>
            <a:r>
              <a:rPr lang="en-US" sz="2400" dirty="0" smtClean="0">
                <a:hlinkClick r:id="rId3"/>
              </a:rPr>
              <a:t>www.aashe.org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 Over 650 signatories nation-wide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 NC State signed the ACUPCC in 2008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3429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8197" name="Picture 3" descr="top_left"/>
          <p:cNvPicPr>
            <a:picLocks noChangeAspect="1" noChangeArrowheads="1"/>
          </p:cNvPicPr>
          <p:nvPr/>
        </p:nvPicPr>
        <p:blipFill>
          <a:blip r:embed="rId4" cstate="print"/>
          <a:srcRect l="6487" t="18228" r="15135" b="12152"/>
          <a:stretch>
            <a:fillRect/>
          </a:stretch>
        </p:blipFill>
        <p:spPr bwMode="auto">
          <a:xfrm>
            <a:off x="2233863" y="5241758"/>
            <a:ext cx="43545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REQUIREMENTS OF THE ACUPCC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Within two months of signing this document, create institutional structures to guide the development and implementation of the plan  </a:t>
            </a:r>
            <a:r>
              <a:rPr lang="en-US" sz="1800" dirty="0" smtClean="0"/>
              <a:t>			 	     	          </a:t>
            </a:r>
            <a:r>
              <a:rPr lang="en-US" sz="1800" i="1" dirty="0" smtClean="0"/>
              <a:t>NC State action = CEST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Within one year complete a comprehensive inventory of greenhouse gas (GHG) emissions and update the inventory every other year thereafter</a:t>
            </a:r>
            <a:r>
              <a:rPr lang="en-US" sz="1800" dirty="0" smtClean="0"/>
              <a:t>		      </a:t>
            </a:r>
            <a:r>
              <a:rPr lang="en-US" sz="1800" i="1" dirty="0" smtClean="0"/>
              <a:t>NC State action = 2008 GHG Report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000" b="1" dirty="0" smtClean="0"/>
          </a:p>
          <a:p>
            <a:pPr>
              <a:spcBef>
                <a:spcPct val="50000"/>
              </a:spcBef>
            </a:pPr>
            <a:r>
              <a:rPr lang="en-US" sz="1800" b="1" dirty="0" smtClean="0"/>
              <a:t>Within two years of signing this document, develop an institutional action plan for becoming climate neutral </a:t>
            </a:r>
            <a:r>
              <a:rPr lang="en-US" sz="1800" i="1" dirty="0" smtClean="0"/>
              <a:t>NC State action = In Process</a:t>
            </a:r>
            <a:r>
              <a:rPr lang="en-US" sz="1800" dirty="0" smtClean="0"/>
              <a:t> </a:t>
            </a:r>
          </a:p>
          <a:p>
            <a:pPr>
              <a:spcBef>
                <a:spcPct val="50000"/>
              </a:spcBef>
            </a:pPr>
            <a:endParaRPr lang="en-US" sz="1000" dirty="0" smtClean="0"/>
          </a:p>
          <a:p>
            <a:pPr>
              <a:spcBef>
                <a:spcPct val="50000"/>
              </a:spcBef>
            </a:pPr>
            <a:r>
              <a:rPr lang="en-US" sz="1800" b="1" dirty="0" smtClean="0"/>
              <a:t>Initiate two or more tangible actions to reduce greenhouse gases while the more comprehensive plan is being developed</a:t>
            </a:r>
          </a:p>
          <a:p>
            <a:pPr>
              <a:spcBef>
                <a:spcPct val="50000"/>
              </a:spcBef>
              <a:buNone/>
            </a:pPr>
            <a:r>
              <a:rPr lang="en-US" sz="1800" dirty="0" smtClean="0"/>
              <a:t>						</a:t>
            </a:r>
            <a:r>
              <a:rPr lang="en-US" sz="1800" i="1" dirty="0" smtClean="0"/>
              <a:t> NC State action =  next slide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Make the action plan, inventory, and periodic progress reports publicly available</a:t>
            </a:r>
            <a:r>
              <a:rPr lang="en-US" sz="1800" dirty="0" smtClean="0"/>
              <a:t>	</a:t>
            </a:r>
            <a:r>
              <a:rPr lang="en-US" sz="1800" i="1" dirty="0" smtClean="0"/>
              <a:t>    	          NC State action = CEST web site</a:t>
            </a:r>
            <a:r>
              <a:rPr lang="en-US" sz="1800" dirty="0" smtClean="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24393" y="6338340"/>
            <a:ext cx="5257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 smtClean="0"/>
              <a:t>Source- http://www.presidentsclimatecommitment.org/html/commitment.php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TANGIBLE ACTIONS at NC STATE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4438"/>
            <a:ext cx="6019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U.S Green Building Council’s LEED Silver Standard or equivalent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 U.S. EPA’s ENERGY STAR Partner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 Provide access to public transportation</a:t>
            </a:r>
          </a:p>
        </p:txBody>
      </p:sp>
      <p:pic>
        <p:nvPicPr>
          <p:cNvPr id="10244" name="Picture 4" descr="USGBC%20leed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95525"/>
            <a:ext cx="12017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nergySta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719513"/>
            <a:ext cx="11303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ront%20shot%20of%20bus-s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270500"/>
            <a:ext cx="11858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GREENHOUSE GAS INVENTORY?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196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For the purposes of the ACUPCC, a GHG inventory quantifies your campus “carbon footprint” in terms of metric tons of carbon dioxide equivalent per year (MTeCO2/yr) </a:t>
            </a:r>
          </a:p>
        </p:txBody>
      </p:sp>
      <p:pic>
        <p:nvPicPr>
          <p:cNvPr id="21508" name="Picture 4" descr="carbon-footpri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7719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619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GREENHOUSE GAS INVENTORY</a:t>
            </a:r>
            <a:endParaRPr lang="en-US" sz="32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4591" y="1804857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2400"/>
              </a:spcBef>
              <a:buFontTx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WHO: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Jeff Hightower- Director of Utilities Infrastructure for Facilities Operations and student interns</a:t>
            </a:r>
          </a:p>
          <a:p>
            <a:pPr marL="342900" indent="-342900" eaLnBrk="0" hangingPunct="0">
              <a:spcBef>
                <a:spcPts val="2400"/>
              </a:spcBef>
              <a:buFontTx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WHEN: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Time Frame- Data from both 2008 calendar year and 2007/2008 Fiscal Year</a:t>
            </a:r>
          </a:p>
          <a:p>
            <a:pPr marL="342900" indent="-342900" eaLnBrk="0" hangingPunct="0">
              <a:spcBef>
                <a:spcPts val="2400"/>
              </a:spcBef>
              <a:buFontTx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WHERE: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Boundaries- Main Campus, Centennial Campus, Centennial Biomedical Campus and some satellite offices</a:t>
            </a:r>
          </a:p>
          <a:p>
            <a:pPr marL="342900" indent="-342900" eaLnBrk="0" hangingPunct="0">
              <a:spcBef>
                <a:spcPts val="2400"/>
              </a:spcBef>
              <a:buFontTx/>
              <a:buChar char="•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HOW: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Calculators- Clean Air, Cool Planet; Climate Registry; EPA; Atmosfair</a:t>
            </a:r>
          </a:p>
        </p:txBody>
      </p:sp>
      <p:pic>
        <p:nvPicPr>
          <p:cNvPr id="22532" name="Picture 4" descr="tcr_logo_with_typ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781300"/>
            <a:ext cx="1133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lean-air-cool-planet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19300"/>
            <a:ext cx="2781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logo_atmos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372100"/>
            <a:ext cx="2152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ep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076700"/>
            <a:ext cx="10890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27" y="457200"/>
            <a:ext cx="859387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GHG INVENTORY - SCOPES</a:t>
            </a:r>
          </a:p>
        </p:txBody>
      </p:sp>
      <p:pic>
        <p:nvPicPr>
          <p:cNvPr id="23555" name="Picture 25" descr="scope_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4463" y="1295400"/>
            <a:ext cx="628173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LT Std 57 Cn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851</Words>
  <Application>Microsoft Office PowerPoint</Application>
  <PresentationFormat>On-screen Show (4:3)</PresentationFormat>
  <Paragraphs>177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AGENDA  July 21 – 10am – 11am</vt:lpstr>
      <vt:lpstr>Change Your State</vt:lpstr>
      <vt:lpstr>WHAT IS SUSTAINABILITY?</vt:lpstr>
      <vt:lpstr>AMERICAN COLLEGE AND UNIVERSITY PRESIDENTS CLIMATE COMMITMENT</vt:lpstr>
      <vt:lpstr>REQUIREMENTS OF THE ACUPCC </vt:lpstr>
      <vt:lpstr>TANGIBLE ACTIONS at NC STATE</vt:lpstr>
      <vt:lpstr>GREENHOUSE GAS INVENTORY?</vt:lpstr>
      <vt:lpstr>Slide 8</vt:lpstr>
      <vt:lpstr>GHG INVENTORY - SCOPES</vt:lpstr>
      <vt:lpstr>2008 GHG INVENTORY</vt:lpstr>
      <vt:lpstr>GHG LEGISLATION</vt:lpstr>
      <vt:lpstr>WHAT IS A CLIMATE ACTION PLAN?</vt:lpstr>
      <vt:lpstr>CARBON MANAGEMENT HIERARCHY</vt:lpstr>
      <vt:lpstr>CAMPUS ENVIRONMENTAL SUSTAINABILITY TEAM (CEST)</vt:lpstr>
      <vt:lpstr>Slide 15</vt:lpstr>
      <vt:lpstr>EXAMPLE PROJECTS</vt:lpstr>
      <vt:lpstr>PARTNERS NEEDED TO ADVANCE</vt:lpstr>
      <vt:lpstr>STRATEGIES vs. TACTICS</vt:lpstr>
      <vt:lpstr>OUTREACH STRATEGIES of OTHER WGs</vt:lpstr>
      <vt:lpstr>REFERENCE INFO</vt:lpstr>
    </vt:vector>
  </TitlesOfParts>
  <Company>Luquire George Andrews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Beasley</dc:creator>
  <cp:lastModifiedBy> </cp:lastModifiedBy>
  <cp:revision>74</cp:revision>
  <dcterms:created xsi:type="dcterms:W3CDTF">2009-06-24T16:12:47Z</dcterms:created>
  <dcterms:modified xsi:type="dcterms:W3CDTF">2010-07-26T20:02:13Z</dcterms:modified>
</cp:coreProperties>
</file>