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9" r:id="rId2"/>
    <p:sldId id="311" r:id="rId3"/>
    <p:sldId id="324" r:id="rId4"/>
    <p:sldId id="325" r:id="rId5"/>
    <p:sldId id="315" r:id="rId6"/>
    <p:sldId id="273" r:id="rId7"/>
    <p:sldId id="274" r:id="rId8"/>
    <p:sldId id="275" r:id="rId9"/>
    <p:sldId id="276" r:id="rId10"/>
    <p:sldId id="277" r:id="rId11"/>
    <p:sldId id="269" r:id="rId12"/>
    <p:sldId id="271" r:id="rId13"/>
    <p:sldId id="265" r:id="rId14"/>
    <p:sldId id="278" r:id="rId15"/>
    <p:sldId id="290" r:id="rId16"/>
    <p:sldId id="280" r:id="rId17"/>
    <p:sldId id="295" r:id="rId18"/>
    <p:sldId id="293" r:id="rId19"/>
    <p:sldId id="294" r:id="rId20"/>
    <p:sldId id="297" r:id="rId21"/>
    <p:sldId id="319" r:id="rId22"/>
    <p:sldId id="320" r:id="rId23"/>
    <p:sldId id="298" r:id="rId24"/>
    <p:sldId id="314" r:id="rId25"/>
    <p:sldId id="299" r:id="rId26"/>
    <p:sldId id="316" r:id="rId27"/>
    <p:sldId id="326" r:id="rId28"/>
    <p:sldId id="327" r:id="rId29"/>
    <p:sldId id="323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80" autoAdjust="0"/>
  </p:normalViewPr>
  <p:slideViewPr>
    <p:cSldViewPr snapToGrid="0">
      <p:cViewPr>
        <p:scale>
          <a:sx n="70" d="100"/>
          <a:sy n="7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75810-36D1-417F-9697-CEA82465A8F0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E5ABB-F609-4FC8-AB5E-499673BF2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6AF74B-13AE-4CA2-9877-2FDC03326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4DC0B-7B97-4070-B589-DE979F676DE4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AF15D9-A2F6-426A-8754-FF5B12401163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24C1C-F335-4827-82C0-0AAB19195A7A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3EB2A-5214-4AD4-A268-F5A3892FA5F5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D4A62-91D8-4D7C-9D03-3A379CCFC9F2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89CE1-6C33-4214-9BE5-771C70953BA4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92F907-0707-4A1C-B42E-41773553D148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BC2C1-07F2-4D25-B951-69DC5E2ABCC7}" type="slidenum">
              <a:rPr lang="en-US" smtClean="0">
                <a:latin typeface="Arial" pitchFamily="34" charset="0"/>
              </a:rPr>
              <a:pPr>
                <a:defRPr/>
              </a:pPr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tandard_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5400" y="914400"/>
            <a:ext cx="15240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914400"/>
            <a:ext cx="44196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29337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2514600"/>
            <a:ext cx="29337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tandard_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144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GOES HERE IN UNIVERS CONDENSED CAPS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0"/>
            <a:ext cx="60198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su.edu/sustainability/cap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878255"/>
            <a:ext cx="7210567" cy="5307297"/>
          </a:xfrm>
        </p:spPr>
        <p:txBody>
          <a:bodyPr/>
          <a:lstStyle/>
          <a:p>
            <a:r>
              <a:rPr lang="en-US" sz="2400" dirty="0" smtClean="0"/>
              <a:t>Welcome and Introductions- Working Group Chair</a:t>
            </a:r>
          </a:p>
          <a:p>
            <a:r>
              <a:rPr lang="en-US" sz="2400" dirty="0" smtClean="0"/>
              <a:t>Where We Are/Where We Are Going- Lindsay </a:t>
            </a:r>
            <a:r>
              <a:rPr lang="en-US" sz="2400" dirty="0" err="1" smtClean="0"/>
              <a:t>Batchelor</a:t>
            </a:r>
            <a:endParaRPr lang="en-US" sz="2400" dirty="0" smtClean="0"/>
          </a:p>
          <a:p>
            <a:r>
              <a:rPr lang="en-US" sz="2400" dirty="0" smtClean="0"/>
              <a:t>GHG Inventory and CAP Overview- Lindsay </a:t>
            </a:r>
            <a:r>
              <a:rPr lang="en-US" sz="2400" dirty="0" err="1" smtClean="0"/>
              <a:t>Batchelor</a:t>
            </a:r>
            <a:r>
              <a:rPr lang="en-US" sz="2400" dirty="0" smtClean="0"/>
              <a:t>/Jeff Hightower</a:t>
            </a:r>
          </a:p>
          <a:p>
            <a:r>
              <a:rPr lang="en-US" sz="2400" dirty="0" smtClean="0"/>
              <a:t>Approach and Goals of the CAP Project- </a:t>
            </a:r>
            <a:r>
              <a:rPr lang="en-US" sz="2400" dirty="0" smtClean="0"/>
              <a:t>John Carter, AEI</a:t>
            </a:r>
            <a:endParaRPr lang="en-US" sz="2400" dirty="0" smtClean="0"/>
          </a:p>
          <a:p>
            <a:r>
              <a:rPr lang="en-US" sz="2400" dirty="0" smtClean="0"/>
              <a:t>GHG </a:t>
            </a:r>
            <a:r>
              <a:rPr lang="en-US" sz="2400" dirty="0" smtClean="0"/>
              <a:t> Impact for Focus </a:t>
            </a:r>
            <a:r>
              <a:rPr lang="en-US" sz="2400" dirty="0" smtClean="0"/>
              <a:t>Area- </a:t>
            </a:r>
            <a:r>
              <a:rPr lang="en-US" sz="2400" dirty="0" smtClean="0"/>
              <a:t>John Carter, AEI</a:t>
            </a:r>
            <a:endParaRPr lang="en-US" sz="2400" dirty="0" smtClean="0"/>
          </a:p>
          <a:p>
            <a:r>
              <a:rPr lang="en-US" sz="2400" dirty="0" smtClean="0"/>
              <a:t>List Development- All</a:t>
            </a:r>
          </a:p>
          <a:p>
            <a:r>
              <a:rPr lang="en-US" sz="2400" dirty="0" smtClean="0"/>
              <a:t>Next Steps- Lindsay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77920"/>
            <a:ext cx="6096000" cy="1143000"/>
          </a:xfrm>
        </p:spPr>
        <p:txBody>
          <a:bodyPr/>
          <a:lstStyle/>
          <a:p>
            <a:r>
              <a:rPr lang="en-US" dirty="0" smtClean="0"/>
              <a:t>MEETING AGENDA  </a:t>
            </a:r>
            <a:r>
              <a:rPr lang="en-US" dirty="0" smtClean="0"/>
              <a:t>1-20-10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IS A GHG EMISSIONS INVENTORY?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4196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For the purposes of the ACUPCC, a GHG inventory quantifies your campus “carbon footprint” in terms of metric tons of carbon dioxide equivalent per year (MTeCO2/yr) </a:t>
            </a:r>
          </a:p>
        </p:txBody>
      </p:sp>
      <p:pic>
        <p:nvPicPr>
          <p:cNvPr id="11268" name="Picture 4" descr="carbon-footprint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7719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NC STATE GHG EMISSIONS INVENTORY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44700"/>
            <a:ext cx="6019800" cy="3886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 smtClean="0"/>
              <a:t>WHO:</a:t>
            </a:r>
            <a:r>
              <a:rPr lang="en-US" sz="2000" smtClean="0"/>
              <a:t> Jeff Hightower- Director of Utilities Infrastructure for Facilities Operations and student interns</a:t>
            </a:r>
          </a:p>
          <a:p>
            <a:pPr>
              <a:spcBef>
                <a:spcPct val="50000"/>
              </a:spcBef>
            </a:pPr>
            <a:r>
              <a:rPr lang="en-US" sz="2000" b="1" smtClean="0"/>
              <a:t>WHEN:</a:t>
            </a:r>
            <a:r>
              <a:rPr lang="en-US" sz="2000" smtClean="0"/>
              <a:t> Time Frame- Data from both 2008 calendar year and 2007/2008 Fiscal Year</a:t>
            </a:r>
          </a:p>
          <a:p>
            <a:pPr>
              <a:spcBef>
                <a:spcPct val="50000"/>
              </a:spcBef>
            </a:pPr>
            <a:r>
              <a:rPr lang="en-US" sz="2000" b="1" smtClean="0"/>
              <a:t>WHERE:</a:t>
            </a:r>
            <a:r>
              <a:rPr lang="en-US" sz="2000" smtClean="0"/>
              <a:t> Boundaries- Main Campus, Centennial Campus, Centennial Biomedical Campus and some satellite offices</a:t>
            </a:r>
          </a:p>
          <a:p>
            <a:pPr>
              <a:spcBef>
                <a:spcPct val="50000"/>
              </a:spcBef>
            </a:pPr>
            <a:r>
              <a:rPr lang="en-US" sz="2000" b="1" smtClean="0"/>
              <a:t>HOW:</a:t>
            </a:r>
            <a:r>
              <a:rPr lang="en-US" sz="2000" smtClean="0"/>
              <a:t> Calculators- Clean Air, Cool Planet; Climate Registry; EPA; Atmosfair</a:t>
            </a:r>
          </a:p>
        </p:txBody>
      </p:sp>
      <p:pic>
        <p:nvPicPr>
          <p:cNvPr id="12292" name="Picture 4" descr="tcr_logo_with_typ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940300"/>
            <a:ext cx="1133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lean-air-cool-planet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187700"/>
            <a:ext cx="2781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logo_atmosf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892300"/>
            <a:ext cx="2152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epa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102100"/>
            <a:ext cx="10890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GHG EMISSIONS INVENTORY- SCOPES</a:t>
            </a:r>
          </a:p>
        </p:txBody>
      </p:sp>
      <p:pic>
        <p:nvPicPr>
          <p:cNvPr id="14339" name="Picture 25" descr="scope_illustra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4463" y="1295400"/>
            <a:ext cx="6281737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GHG EMISSIONS INVENTORY- 2008</a:t>
            </a:r>
          </a:p>
        </p:txBody>
      </p:sp>
      <p:pic>
        <p:nvPicPr>
          <p:cNvPr id="15363" name="Picture 8" descr="main_piechart.a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3635" b="30000"/>
          <a:stretch>
            <a:fillRect/>
          </a:stretch>
        </p:blipFill>
        <p:spPr bwMode="auto">
          <a:xfrm>
            <a:off x="909638" y="1295400"/>
            <a:ext cx="7396162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overallChart2.ai.jpg"/>
          <p:cNvPicPr>
            <a:picLocks noChangeAspect="1"/>
          </p:cNvPicPr>
          <p:nvPr/>
        </p:nvPicPr>
        <p:blipFill>
          <a:blip r:embed="rId2" cstate="print"/>
          <a:srcRect l="2727" r="3636" b="12941"/>
          <a:stretch>
            <a:fillRect/>
          </a:stretch>
        </p:blipFill>
        <p:spPr bwMode="auto">
          <a:xfrm>
            <a:off x="914400" y="1066800"/>
            <a:ext cx="73914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82613"/>
            <a:ext cx="6096000" cy="1143000"/>
          </a:xfrm>
        </p:spPr>
        <p:txBody>
          <a:bodyPr/>
          <a:lstStyle/>
          <a:p>
            <a:r>
              <a:rPr lang="en-US" smtClean="0"/>
              <a:t>CLIMATE ACTION PLANNING</a:t>
            </a:r>
          </a:p>
        </p:txBody>
      </p:sp>
      <p:pic>
        <p:nvPicPr>
          <p:cNvPr id="20484" name="Picture 4" descr="NCSU Shoot 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1711325"/>
            <a:ext cx="566261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82000" cy="1143000"/>
          </a:xfrm>
        </p:spPr>
        <p:txBody>
          <a:bodyPr/>
          <a:lstStyle/>
          <a:p>
            <a:r>
              <a:rPr lang="en-US" smtClean="0"/>
              <a:t>WHAT IS A CLIMATE ACTION PLAN?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6019800" cy="3611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smtClean="0"/>
              <a:t> </a:t>
            </a:r>
            <a:r>
              <a:rPr lang="en-US" sz="2000" smtClean="0"/>
              <a:t>A comprehensive plan including a target date and interim milestones for how NC State will reach climate neutrality</a:t>
            </a:r>
          </a:p>
          <a:p>
            <a:pPr>
              <a:spcBef>
                <a:spcPct val="50000"/>
              </a:spcBef>
            </a:pPr>
            <a:r>
              <a:rPr lang="en-US" sz="2000" smtClean="0"/>
              <a:t> Will include the following sections: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Introduction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Campus Emissions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Mitigation Strategies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Educational, Research and                               Community Outreach Efforts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Financing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Tracking Progress  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  <p:pic>
        <p:nvPicPr>
          <p:cNvPr id="21508" name="Picture 3" descr="NCSU Shoot 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05000"/>
            <a:ext cx="25384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610600" cy="1143000"/>
          </a:xfrm>
        </p:spPr>
        <p:txBody>
          <a:bodyPr/>
          <a:lstStyle/>
          <a:p>
            <a:r>
              <a:rPr lang="en-US" smtClean="0"/>
              <a:t>THE CARBON MANAGEMENT HIERARCHY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 rot="10800000">
            <a:off x="304800" y="1752600"/>
            <a:ext cx="5029200" cy="426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77863" y="1919288"/>
            <a:ext cx="4275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Arial Black" pitchFamily="34" charset="0"/>
              </a:rPr>
              <a:t>Avoid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914400" y="2757488"/>
            <a:ext cx="3733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Arial Black" pitchFamily="34" charset="0"/>
              </a:rPr>
              <a:t>Reduce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295400" y="3429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Arial Black" pitchFamily="34" charset="0"/>
              </a:rPr>
              <a:t>Replace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905000" y="4495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1828800" y="4738688"/>
            <a:ext cx="1981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Arial Black" pitchFamily="34" charset="0"/>
              </a:rPr>
              <a:t>Offset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4876800" y="2667000"/>
            <a:ext cx="3886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Do whatever you do more efficiently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4419600" y="3657600"/>
            <a:ext cx="4495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Replace high-carbon energy sources with low-carbon energy ones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3810000" y="4784725"/>
            <a:ext cx="4876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Offset those emissions that cannot be eliminated by the above</a:t>
            </a: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152400" y="6232525"/>
            <a:ext cx="6400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/>
              <a:t>Modified Version from “Getting to Zero: Defining Corporate Carbon Neutrality” by Clean Air – Cool Planet</a:t>
            </a:r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762000" y="2514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5"/>
          <p:cNvSpPr txBox="1">
            <a:spLocks noChangeArrowheads="1"/>
          </p:cNvSpPr>
          <p:nvPr/>
        </p:nvSpPr>
        <p:spPr bwMode="auto">
          <a:xfrm>
            <a:off x="5257800" y="1752600"/>
            <a:ext cx="3886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Avoid carbon-intensive activities (and rethink business strategy)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 l="51852" t="5124" r="1852" b="29964"/>
          <a:stretch>
            <a:fillRect/>
          </a:stretch>
        </p:blipFill>
        <p:spPr bwMode="auto">
          <a:xfrm>
            <a:off x="1219200" y="1295400"/>
            <a:ext cx="65532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1143000"/>
          </a:xfrm>
        </p:spPr>
        <p:txBody>
          <a:bodyPr/>
          <a:lstStyle/>
          <a:p>
            <a:r>
              <a:rPr lang="en-US" dirty="0" smtClean="0"/>
              <a:t>STABILIZATION TRIANGLE </a:t>
            </a:r>
            <a:r>
              <a:rPr lang="en-US" sz="2000" dirty="0" smtClean="0"/>
              <a:t>(PACALA-SOCOLOW)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95400" y="6324600"/>
            <a:ext cx="6400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/>
              <a:t> Graph from the Princeton Environmental Institute’s “Stabilization Wedges: A Concept and Game”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mtClean="0"/>
              <a:t>STABILIZATION WEDGES </a:t>
            </a:r>
            <a:r>
              <a:rPr lang="en-US" sz="2000" smtClean="0"/>
              <a:t>(PACALA-SOCOLOW)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1450"/>
            <a:ext cx="74676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19200" y="6172200"/>
            <a:ext cx="6400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/>
              <a:t> Graph from the Princeton Environmental Institute’s “Stabilization Wedges: A Concept and Game”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3150"/>
            <a:ext cx="7941860" cy="1143000"/>
          </a:xfrm>
        </p:spPr>
        <p:txBody>
          <a:bodyPr/>
          <a:lstStyle/>
          <a:p>
            <a:r>
              <a:rPr lang="en-US" dirty="0" smtClean="0"/>
              <a:t>UPDATE ON PLANNING PROGRESS</a:t>
            </a:r>
            <a:endParaRPr lang="en-US" dirty="0"/>
          </a:p>
        </p:txBody>
      </p:sp>
      <p:pic>
        <p:nvPicPr>
          <p:cNvPr id="43" name="Picture 42" descr="time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56" y="1710047"/>
            <a:ext cx="8656912" cy="489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44" y="719092"/>
            <a:ext cx="8264371" cy="949910"/>
          </a:xfrm>
        </p:spPr>
        <p:txBody>
          <a:bodyPr/>
          <a:lstStyle/>
          <a:p>
            <a:r>
              <a:rPr lang="en-US" dirty="0" smtClean="0"/>
              <a:t>ACTUAL EXAMPLE – DUKE UNIVERSITY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421" y="1772219"/>
            <a:ext cx="7119892" cy="49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Action 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3" y="0"/>
            <a:ext cx="914676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3000" y="533400"/>
            <a:ext cx="31600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Traditional valuation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Action Plan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33400"/>
            <a:ext cx="42859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Value when GHG has a price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45" y="727969"/>
            <a:ext cx="6096000" cy="807868"/>
          </a:xfrm>
        </p:spPr>
        <p:txBody>
          <a:bodyPr/>
          <a:lstStyle/>
          <a:p>
            <a:r>
              <a:rPr lang="en-US" dirty="0" smtClean="0"/>
              <a:t>CAP WEDGE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60" y="1793289"/>
            <a:ext cx="8069802" cy="4332874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dirty="0" smtClean="0"/>
              <a:t>Green Development (campus growth, new buildings)</a:t>
            </a:r>
          </a:p>
          <a:p>
            <a:pPr lvl="1">
              <a:buFontTx/>
              <a:buChar char="•"/>
            </a:pPr>
            <a:r>
              <a:rPr lang="en-US" dirty="0" smtClean="0"/>
              <a:t>Energy Conservation (existing buildings)</a:t>
            </a:r>
          </a:p>
          <a:p>
            <a:pPr lvl="1">
              <a:buFontTx/>
              <a:buChar char="•"/>
            </a:pPr>
            <a:r>
              <a:rPr lang="en-US" dirty="0" smtClean="0"/>
              <a:t>Fuel Mix and Renewable Energy</a:t>
            </a:r>
          </a:p>
          <a:p>
            <a:pPr lvl="1">
              <a:buFontTx/>
              <a:buChar char="•"/>
            </a:pPr>
            <a:r>
              <a:rPr lang="en-US" dirty="0" smtClean="0"/>
              <a:t>Transportation (commuting, business travel, fleet)</a:t>
            </a:r>
          </a:p>
          <a:p>
            <a:pPr lvl="1">
              <a:buFontTx/>
              <a:buChar char="•"/>
            </a:pPr>
            <a:r>
              <a:rPr lang="en-US" dirty="0" smtClean="0"/>
              <a:t>Offsets (off-campus carbon reduction)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*Base Case</a:t>
            </a:r>
          </a:p>
          <a:p>
            <a:pPr lvl="2"/>
            <a:r>
              <a:rPr lang="en-US" dirty="0" smtClean="0"/>
              <a:t>Define “business as usual” assumptions across all wedges</a:t>
            </a:r>
          </a:p>
          <a:p>
            <a:pPr lvl="2"/>
            <a:r>
              <a:rPr lang="en-US" dirty="0" smtClean="0"/>
              <a:t>Estimate “do-nothing” cost associated with GHG emissions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oposedClimateActionInfoF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2509" y="938151"/>
            <a:ext cx="7503711" cy="5415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67" y="719091"/>
            <a:ext cx="6096000" cy="763480"/>
          </a:xfrm>
        </p:spPr>
        <p:txBody>
          <a:bodyPr/>
          <a:lstStyle/>
          <a:p>
            <a:r>
              <a:rPr lang="en-US" dirty="0" smtClean="0"/>
              <a:t>AEI APPROACH</a:t>
            </a:r>
            <a:endParaRPr lang="en-US" dirty="0"/>
          </a:p>
        </p:txBody>
      </p:sp>
      <p:pic>
        <p:nvPicPr>
          <p:cNvPr id="4" name="Content Placeholder 8" descr="untitled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1609" y="1540649"/>
            <a:ext cx="6925028" cy="5074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6218" y="1573825"/>
            <a:ext cx="82907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Phase 1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0097" y="1575580"/>
            <a:ext cx="82907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Phase 2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55758" cy="1143000"/>
          </a:xfrm>
        </p:spPr>
        <p:txBody>
          <a:bodyPr/>
          <a:lstStyle/>
          <a:p>
            <a:r>
              <a:rPr lang="en-US" dirty="0" smtClean="0"/>
              <a:t>BUILDINGS GHG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04" y="2200702"/>
            <a:ext cx="7565409" cy="3611563"/>
          </a:xfrm>
        </p:spPr>
        <p:txBody>
          <a:bodyPr/>
          <a:lstStyle/>
          <a:p>
            <a:pPr lvl="1"/>
            <a:r>
              <a:rPr lang="en-US" sz="2800" dirty="0" smtClean="0"/>
              <a:t>Future building design </a:t>
            </a:r>
            <a:r>
              <a:rPr lang="en-US" sz="2800" dirty="0" smtClean="0"/>
              <a:t>standards (5-10%)</a:t>
            </a:r>
            <a:endParaRPr lang="en-US" sz="2800" dirty="0" smtClean="0"/>
          </a:p>
          <a:p>
            <a:pPr lvl="2"/>
            <a:r>
              <a:rPr lang="en-US" sz="2400" dirty="0" smtClean="0"/>
              <a:t>LEED Silver</a:t>
            </a:r>
          </a:p>
          <a:p>
            <a:pPr lvl="2"/>
            <a:r>
              <a:rPr lang="en-US" sz="2400" dirty="0" smtClean="0"/>
              <a:t>Senate Bill 668</a:t>
            </a:r>
          </a:p>
          <a:p>
            <a:pPr lvl="1"/>
            <a:r>
              <a:rPr lang="en-US" sz="2800" dirty="0" smtClean="0"/>
              <a:t>Space utilization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4960"/>
            <a:ext cx="6096000" cy="1143000"/>
          </a:xfrm>
        </p:spPr>
        <p:txBody>
          <a:bodyPr/>
          <a:lstStyle/>
          <a:p>
            <a:r>
              <a:rPr lang="en-US" dirty="0" smtClean="0"/>
              <a:t>BUILDINGS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22760"/>
            <a:ext cx="8138615" cy="3611563"/>
          </a:xfrm>
        </p:spPr>
        <p:txBody>
          <a:bodyPr/>
          <a:lstStyle/>
          <a:p>
            <a:pPr lvl="0"/>
            <a:r>
              <a:rPr lang="en-US" sz="2400" dirty="0" smtClean="0"/>
              <a:t>Apply sustainable practices to all new buildings and renovations, including private buildings</a:t>
            </a:r>
          </a:p>
          <a:p>
            <a:pPr lvl="1"/>
            <a:r>
              <a:rPr lang="en-US" sz="2000" dirty="0" smtClean="0"/>
              <a:t>Undertake holistic building renovations that include conservation of all natural resources in retrofits</a:t>
            </a:r>
          </a:p>
          <a:p>
            <a:pPr lvl="1"/>
            <a:r>
              <a:rPr lang="en-US" sz="2000" dirty="0" smtClean="0"/>
              <a:t>Adopt a sustainability vision statement or include it as part of the scope statement for all projects</a:t>
            </a:r>
          </a:p>
          <a:p>
            <a:pPr lvl="1"/>
            <a:r>
              <a:rPr lang="en-US" sz="2000" dirty="0" smtClean="0"/>
              <a:t>Uphold NC State’s commitment to build LEED silver minimum buildings for all projects over 20,000 gross square feet (strive for higher certification levels</a:t>
            </a:r>
            <a:r>
              <a:rPr lang="en-US" sz="2000" dirty="0" smtClean="0"/>
              <a:t>)</a:t>
            </a:r>
          </a:p>
          <a:p>
            <a:pPr lvl="1">
              <a:buNone/>
            </a:pPr>
            <a:endParaRPr lang="en-US" sz="2000" dirty="0" smtClean="0"/>
          </a:p>
          <a:p>
            <a:pPr lvl="0"/>
            <a:r>
              <a:rPr lang="en-US" sz="2400" dirty="0" smtClean="0"/>
              <a:t>Account for climate neutrality goals in capital improvement projects</a:t>
            </a:r>
          </a:p>
          <a:p>
            <a:pPr lvl="1"/>
            <a:r>
              <a:rPr lang="en-US" sz="2000" dirty="0" smtClean="0"/>
              <a:t>Minimize building footprints</a:t>
            </a:r>
          </a:p>
          <a:p>
            <a:pPr lvl="1"/>
            <a:r>
              <a:rPr lang="en-US" sz="2000" dirty="0" smtClean="0"/>
              <a:t>Design and construct flexible space that can be repurposed easily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838364" cy="3611563"/>
          </a:xfrm>
        </p:spPr>
        <p:txBody>
          <a:bodyPr/>
          <a:lstStyle/>
          <a:p>
            <a:r>
              <a:rPr lang="en-US" sz="2400" dirty="0" smtClean="0"/>
              <a:t>Maximize </a:t>
            </a:r>
            <a:r>
              <a:rPr lang="en-US" sz="2400" dirty="0" smtClean="0"/>
              <a:t>space utilization </a:t>
            </a:r>
            <a:r>
              <a:rPr lang="en-US" sz="2400" dirty="0" smtClean="0"/>
              <a:t>(work with Land Use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Optimize building usage and operation schedules</a:t>
            </a:r>
          </a:p>
          <a:p>
            <a:pPr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Make campus sustainable efforts more visible (likely move to outreach section)</a:t>
            </a:r>
          </a:p>
          <a:p>
            <a:pPr lvl="1"/>
            <a:r>
              <a:rPr lang="en-US" sz="2000" dirty="0" smtClean="0"/>
              <a:t>Market campus sustainable efforts</a:t>
            </a:r>
          </a:p>
          <a:p>
            <a:pPr lvl="1"/>
            <a:r>
              <a:rPr lang="en-US" sz="2000" dirty="0" smtClean="0"/>
              <a:t>Provide outreach to researchers on campus to engage in development of new sustainable measures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914400"/>
            <a:ext cx="7898081" cy="1143000"/>
          </a:xfrm>
        </p:spPr>
        <p:txBody>
          <a:bodyPr/>
          <a:lstStyle/>
          <a:p>
            <a:r>
              <a:rPr lang="en-US" dirty="0" smtClean="0"/>
              <a:t>NEXT STEPS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756478" cy="3611563"/>
          </a:xfrm>
        </p:spPr>
        <p:txBody>
          <a:bodyPr/>
          <a:lstStyle/>
          <a:p>
            <a:r>
              <a:rPr lang="en-US" dirty="0" smtClean="0"/>
              <a:t>Feed any remaining ideas to WG Chairs</a:t>
            </a:r>
          </a:p>
          <a:p>
            <a:r>
              <a:rPr lang="en-US" dirty="0" smtClean="0"/>
              <a:t>Ideas will be compiled and sent out for review</a:t>
            </a:r>
          </a:p>
          <a:p>
            <a:r>
              <a:rPr lang="en-US" dirty="0" smtClean="0"/>
              <a:t>WG Chairs set up upcoming meetings</a:t>
            </a:r>
          </a:p>
          <a:p>
            <a:endParaRPr lang="en-US" dirty="0" smtClean="0"/>
          </a:p>
          <a:p>
            <a:r>
              <a:rPr lang="en-US" dirty="0" smtClean="0"/>
              <a:t>Comments/Questions?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www.ncsu.edu/sustainability/cap.php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2" y="675495"/>
            <a:ext cx="8060185" cy="79899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95855"/>
            <a:ext cx="7850819" cy="4811696"/>
          </a:xfrm>
        </p:spPr>
        <p:txBody>
          <a:bodyPr/>
          <a:lstStyle/>
          <a:p>
            <a:r>
              <a:rPr lang="en-US" sz="2400" dirty="0" smtClean="0"/>
              <a:t>January 19-21: CAP Long list development begins (AEI and Energy Strategies onsite)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January 22 – February 10: Continue long list development and evaluation </a:t>
            </a:r>
            <a:r>
              <a:rPr lang="en-US" sz="2400" dirty="0" smtClean="0">
                <a:solidFill>
                  <a:srgbClr val="FF0000"/>
                </a:solidFill>
              </a:rPr>
              <a:t>(WG meeting needed)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February 11 – March 10: Finalize long list              </a:t>
            </a:r>
            <a:r>
              <a:rPr lang="en-US" sz="2400" dirty="0" smtClean="0">
                <a:solidFill>
                  <a:srgbClr val="FF0000"/>
                </a:solidFill>
              </a:rPr>
              <a:t>(WG meeting needed)</a:t>
            </a:r>
          </a:p>
          <a:p>
            <a:endParaRPr lang="en-US" sz="2400" dirty="0" smtClean="0"/>
          </a:p>
          <a:p>
            <a:r>
              <a:rPr lang="en-US" sz="2400" dirty="0" smtClean="0"/>
              <a:t>March 10- April 30: Development of tactics for SSP</a:t>
            </a:r>
          </a:p>
          <a:p>
            <a:endParaRPr lang="en-US" sz="2400" dirty="0" smtClean="0"/>
          </a:p>
          <a:p>
            <a:r>
              <a:rPr lang="en-US" sz="2400" dirty="0" smtClean="0"/>
              <a:t>March 24: Consultant presents long list to CEST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2" y="825623"/>
            <a:ext cx="8060185" cy="798990"/>
          </a:xfrm>
        </p:spPr>
        <p:txBody>
          <a:bodyPr/>
          <a:lstStyle/>
          <a:p>
            <a:r>
              <a:rPr lang="en-US" dirty="0" smtClean="0"/>
              <a:t>TIMELINE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7780"/>
            <a:ext cx="7850819" cy="4811696"/>
          </a:xfrm>
        </p:spPr>
        <p:txBody>
          <a:bodyPr/>
          <a:lstStyle/>
          <a:p>
            <a:r>
              <a:rPr lang="en-US" sz="2400" dirty="0" smtClean="0"/>
              <a:t>March 24 – April 22: Sustainability Office vets long list on campus</a:t>
            </a:r>
          </a:p>
          <a:p>
            <a:endParaRPr lang="en-US" sz="2400" dirty="0" smtClean="0"/>
          </a:p>
          <a:p>
            <a:r>
              <a:rPr lang="en-US" sz="2400" dirty="0" smtClean="0"/>
              <a:t>April 30th- Tactics due to Sustainability Office </a:t>
            </a:r>
          </a:p>
          <a:p>
            <a:endParaRPr lang="en-US" sz="2400" dirty="0" smtClean="0"/>
          </a:p>
          <a:p>
            <a:r>
              <a:rPr lang="en-US" sz="2400" dirty="0" smtClean="0"/>
              <a:t>April 23 – May 12: Consultant develops short list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Summer: Sustainability Office to merge SSP and CAP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05800" cy="1143000"/>
          </a:xfrm>
        </p:spPr>
        <p:txBody>
          <a:bodyPr/>
          <a:lstStyle/>
          <a:p>
            <a:r>
              <a:rPr lang="en-US" dirty="0" smtClean="0"/>
              <a:t>SUSTAINABILITY STRATEGIC PLAN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0200" y="1371600"/>
            <a:ext cx="5334000" cy="5257800"/>
            <a:chOff x="1600200" y="1219200"/>
            <a:chExt cx="5334000" cy="5257800"/>
          </a:xfrm>
        </p:grpSpPr>
        <p:sp>
          <p:nvSpPr>
            <p:cNvPr id="4" name="Oval 3"/>
            <p:cNvSpPr/>
            <p:nvPr/>
          </p:nvSpPr>
          <p:spPr>
            <a:xfrm>
              <a:off x="1600200" y="1219200"/>
              <a:ext cx="5334000" cy="52578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362200" y="1981200"/>
              <a:ext cx="3733800" cy="3429000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562600" y="37338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5146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495800" y="44958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429000" y="51816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133600" y="46482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981200" y="35052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819400" y="25908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685" name="TextBox 25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1295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Land Use</a:t>
              </a:r>
            </a:p>
          </p:txBody>
        </p:sp>
        <p:sp>
          <p:nvSpPr>
            <p:cNvPr id="28686" name="TextBox 26"/>
            <p:cNvSpPr txBox="1">
              <a:spLocks noChangeArrowheads="1"/>
            </p:cNvSpPr>
            <p:nvPr/>
          </p:nvSpPr>
          <p:spPr bwMode="auto">
            <a:xfrm>
              <a:off x="5410200" y="3886200"/>
              <a:ext cx="1524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Materials &amp; Purchasing</a:t>
              </a:r>
            </a:p>
          </p:txBody>
        </p:sp>
        <p:sp>
          <p:nvSpPr>
            <p:cNvPr id="28687" name="TextBox 27"/>
            <p:cNvSpPr txBox="1">
              <a:spLocks noChangeArrowheads="1"/>
            </p:cNvSpPr>
            <p:nvPr/>
          </p:nvSpPr>
          <p:spPr bwMode="auto">
            <a:xfrm>
              <a:off x="4191000" y="4724400"/>
              <a:ext cx="1676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Transportation</a:t>
              </a:r>
            </a:p>
          </p:txBody>
        </p:sp>
        <p:sp>
          <p:nvSpPr>
            <p:cNvPr id="28688" name="TextBox 28"/>
            <p:cNvSpPr txBox="1">
              <a:spLocks noChangeArrowheads="1"/>
            </p:cNvSpPr>
            <p:nvPr/>
          </p:nvSpPr>
          <p:spPr bwMode="auto">
            <a:xfrm>
              <a:off x="3276600" y="5257800"/>
              <a:ext cx="15240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Waste Reduction &amp; Recycling</a:t>
              </a:r>
            </a:p>
          </p:txBody>
        </p:sp>
        <p:sp>
          <p:nvSpPr>
            <p:cNvPr id="28689" name="TextBox 29"/>
            <p:cNvSpPr txBox="1">
              <a:spLocks noChangeArrowheads="1"/>
            </p:cNvSpPr>
            <p:nvPr/>
          </p:nvSpPr>
          <p:spPr bwMode="auto">
            <a:xfrm>
              <a:off x="1828800" y="4800600"/>
              <a:ext cx="18288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Academics &amp; Research</a:t>
              </a:r>
            </a:p>
          </p:txBody>
        </p:sp>
        <p:sp>
          <p:nvSpPr>
            <p:cNvPr id="28690" name="TextBox 30"/>
            <p:cNvSpPr txBox="1">
              <a:spLocks noChangeArrowheads="1"/>
            </p:cNvSpPr>
            <p:nvPr/>
          </p:nvSpPr>
          <p:spPr bwMode="auto">
            <a:xfrm>
              <a:off x="1828800" y="3733800"/>
              <a:ext cx="1219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Buildings</a:t>
              </a:r>
            </a:p>
          </p:txBody>
        </p:sp>
        <p:sp>
          <p:nvSpPr>
            <p:cNvPr id="28691" name="TextBox 31"/>
            <p:cNvSpPr txBox="1">
              <a:spLocks noChangeArrowheads="1"/>
            </p:cNvSpPr>
            <p:nvPr/>
          </p:nvSpPr>
          <p:spPr bwMode="auto">
            <a:xfrm>
              <a:off x="2743200" y="2743200"/>
              <a:ext cx="12192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Energy &amp; Water</a:t>
              </a:r>
            </a:p>
          </p:txBody>
        </p:sp>
        <p:sp>
          <p:nvSpPr>
            <p:cNvPr id="28692" name="TextBox 33"/>
            <p:cNvSpPr txBox="1">
              <a:spLocks noChangeArrowheads="1"/>
            </p:cNvSpPr>
            <p:nvPr/>
          </p:nvSpPr>
          <p:spPr bwMode="auto">
            <a:xfrm>
              <a:off x="3124200" y="1600200"/>
              <a:ext cx="2362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Climate Action Plan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5159375"/>
            <a:ext cx="7162800" cy="1470025"/>
          </a:xfrm>
        </p:spPr>
        <p:txBody>
          <a:bodyPr/>
          <a:lstStyle/>
          <a:p>
            <a:pPr eaLnBrk="1" hangingPunct="1"/>
            <a:r>
              <a:rPr lang="en-US" smtClean="0"/>
              <a:t>CLIMATE IMPACT AT </a:t>
            </a:r>
            <a:br>
              <a:rPr lang="en-US" smtClean="0"/>
            </a:br>
            <a:r>
              <a:rPr lang="en-US" smtClean="0"/>
              <a:t>NC STATE UNIVERSITY</a:t>
            </a:r>
          </a:p>
        </p:txBody>
      </p:sp>
      <p:pic>
        <p:nvPicPr>
          <p:cNvPr id="4099" name="Picture 5" descr="coverpic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685641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AMERICAN COLLEGE AND UNIVERSITY PRESIDENTS CLIMATE COMMITMENT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03438"/>
            <a:ext cx="7924800" cy="3611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smtClean="0"/>
              <a:t> Addresses global warming through a commitment to work towards climate neutrality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 Co-organized by AASHE, ecoAmerica and Second Nature 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 Over 650 signatories nation-wide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 NC State signed the ACUPCC in 2008</a:t>
            </a:r>
          </a:p>
          <a:p>
            <a:pPr eaLnBrk="1" hangingPunct="1"/>
            <a:endParaRPr lang="en-US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34290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pic>
        <p:nvPicPr>
          <p:cNvPr id="8197" name="Picture 3" descr="top_left"/>
          <p:cNvPicPr>
            <a:picLocks noChangeAspect="1" noChangeArrowheads="1"/>
          </p:cNvPicPr>
          <p:nvPr/>
        </p:nvPicPr>
        <p:blipFill>
          <a:blip r:embed="rId3" cstate="print"/>
          <a:srcRect l="6487" t="18228" r="15135" b="12152"/>
          <a:stretch>
            <a:fillRect/>
          </a:stretch>
        </p:blipFill>
        <p:spPr bwMode="auto">
          <a:xfrm>
            <a:off x="228600" y="5257800"/>
            <a:ext cx="43545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/>
              <a:t>REQUIREMENTS OF THE ACUPCC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611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smtClean="0"/>
              <a:t>Within two months of signing this document, create institutional structures to guide the development and implementation of the plan </a:t>
            </a:r>
          </a:p>
          <a:p>
            <a:pPr>
              <a:spcBef>
                <a:spcPct val="50000"/>
              </a:spcBef>
            </a:pPr>
            <a:r>
              <a:rPr lang="en-US" sz="2000" smtClean="0"/>
              <a:t> Within one year complete a comprehensive inventory of greenhouse gas (GHG) emissions and update the inventory every other year thereafter </a:t>
            </a:r>
          </a:p>
          <a:p>
            <a:pPr>
              <a:spcBef>
                <a:spcPct val="50000"/>
              </a:spcBef>
            </a:pPr>
            <a:r>
              <a:rPr lang="en-US" sz="2000" smtClean="0"/>
              <a:t> Within two years of signing this document, develop an institutional action plan for becoming climate neutral </a:t>
            </a:r>
          </a:p>
          <a:p>
            <a:pPr>
              <a:spcBef>
                <a:spcPct val="50000"/>
              </a:spcBef>
            </a:pPr>
            <a:r>
              <a:rPr lang="en-US" sz="2000" smtClean="0"/>
              <a:t> Initiate two or more tangible actions to reduce greenhouse gases while the more comprehensive plan is being developed </a:t>
            </a:r>
          </a:p>
          <a:p>
            <a:pPr>
              <a:spcBef>
                <a:spcPct val="50000"/>
              </a:spcBef>
            </a:pPr>
            <a:r>
              <a:rPr lang="en-US" sz="2000" smtClean="0"/>
              <a:t> Make the action plan, inventory, and periodic progress reports publicly available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5257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/>
              <a:t>Source- http://www.presidentsclimatecommitment.org/html/commitment.php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391400" cy="1143000"/>
          </a:xfrm>
        </p:spPr>
        <p:txBody>
          <a:bodyPr/>
          <a:lstStyle/>
          <a:p>
            <a:pPr eaLnBrk="1" hangingPunct="1"/>
            <a:r>
              <a:rPr lang="en-US" smtClean="0"/>
              <a:t>NC STATE UNIVERSITY’S TANGIBLE 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84438"/>
            <a:ext cx="6019800" cy="3611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smtClean="0"/>
              <a:t>U.S Green Building Council’s LEED Silver Standard or equivalent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2400" smtClean="0"/>
          </a:p>
          <a:p>
            <a:pPr>
              <a:spcBef>
                <a:spcPct val="50000"/>
              </a:spcBef>
            </a:pPr>
            <a:r>
              <a:rPr lang="en-US" sz="2400" smtClean="0"/>
              <a:t> U.S. EPA’s ENERGY STAR Partner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2400" smtClean="0"/>
          </a:p>
          <a:p>
            <a:pPr>
              <a:spcBef>
                <a:spcPct val="50000"/>
              </a:spcBef>
            </a:pPr>
            <a:r>
              <a:rPr lang="en-US" sz="2400" smtClean="0"/>
              <a:t> Provide access to public transportation</a:t>
            </a:r>
          </a:p>
        </p:txBody>
      </p:sp>
      <p:pic>
        <p:nvPicPr>
          <p:cNvPr id="10244" name="Picture 4" descr="USGBC%20leed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95525"/>
            <a:ext cx="120173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EnergySta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719513"/>
            <a:ext cx="11303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front%20shot%20of%20bus-sm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270500"/>
            <a:ext cx="11858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Univers LT Std 57 Cn"/>
        <a:ea typeface=""/>
        <a:cs typeface=""/>
      </a:majorFont>
      <a:minorFont>
        <a:latin typeface="Univers LT Std 57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906</Words>
  <Application>Microsoft Office PowerPoint</Application>
  <PresentationFormat>On-screen Show (4:3)</PresentationFormat>
  <Paragraphs>145</Paragraphs>
  <Slides>29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MEETING AGENDA  1-20-10</vt:lpstr>
      <vt:lpstr>UPDATE ON PLANNING PROGRESS</vt:lpstr>
      <vt:lpstr>TIMELINE</vt:lpstr>
      <vt:lpstr>TIMELINE cont’d</vt:lpstr>
      <vt:lpstr>SUSTAINABILITY STRATEGIC PLAN</vt:lpstr>
      <vt:lpstr>CLIMATE IMPACT AT  NC STATE UNIVERSITY</vt:lpstr>
      <vt:lpstr>AMERICAN COLLEGE AND UNIVERSITY PRESIDENTS CLIMATE COMMITMENT</vt:lpstr>
      <vt:lpstr>REQUIREMENTS OF THE ACUPCC </vt:lpstr>
      <vt:lpstr>NC STATE UNIVERSITY’S TANGIBLE ACTIONS</vt:lpstr>
      <vt:lpstr>WHAT IS A GHG EMISSIONS INVENTORY?</vt:lpstr>
      <vt:lpstr>NC STATE GHG EMISSIONS INVENTORY</vt:lpstr>
      <vt:lpstr>GHG EMISSIONS INVENTORY- SCOPES</vt:lpstr>
      <vt:lpstr>GHG EMISSIONS INVENTORY- 2008</vt:lpstr>
      <vt:lpstr>Slide 14</vt:lpstr>
      <vt:lpstr>CLIMATE ACTION PLANNING</vt:lpstr>
      <vt:lpstr>WHAT IS A CLIMATE ACTION PLAN?</vt:lpstr>
      <vt:lpstr>THE CARBON MANAGEMENT HIERARCHY</vt:lpstr>
      <vt:lpstr>STABILIZATION TRIANGLE (PACALA-SOCOLOW)</vt:lpstr>
      <vt:lpstr>STABILIZATION WEDGES (PACALA-SOCOLOW)</vt:lpstr>
      <vt:lpstr>ACTUAL EXAMPLE – DUKE UNIVERSITY</vt:lpstr>
      <vt:lpstr>Climate Action Plan</vt:lpstr>
      <vt:lpstr>Climate Action Plan</vt:lpstr>
      <vt:lpstr>CAP WEDGE GROUPS</vt:lpstr>
      <vt:lpstr>Slide 24</vt:lpstr>
      <vt:lpstr>AEI APPROACH</vt:lpstr>
      <vt:lpstr>BUILDINGS GHG IMPACT</vt:lpstr>
      <vt:lpstr>BUILDINGS STRATEGIES</vt:lpstr>
      <vt:lpstr>STRATEGIES cont’d</vt:lpstr>
      <vt:lpstr>NEXT STEPS AND DISCUSSION</vt:lpstr>
    </vt:vector>
  </TitlesOfParts>
  <Company>Luquire George Andrews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Beasley</dc:creator>
  <cp:lastModifiedBy> </cp:lastModifiedBy>
  <cp:revision>86</cp:revision>
  <dcterms:created xsi:type="dcterms:W3CDTF">2009-06-24T16:12:47Z</dcterms:created>
  <dcterms:modified xsi:type="dcterms:W3CDTF">2010-01-20T21:34:22Z</dcterms:modified>
</cp:coreProperties>
</file>