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7" r:id="rId3"/>
    <p:sldId id="263" r:id="rId4"/>
    <p:sldId id="264" r:id="rId5"/>
    <p:sldId id="265" r:id="rId6"/>
    <p:sldId id="261" r:id="rId7"/>
    <p:sldId id="266" r:id="rId8"/>
    <p:sldId id="258" r:id="rId9"/>
    <p:sldId id="25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16DC-A904-8E4E-9463-BF01CA07E20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C4B0-AD0E-E942-A5E9-EA4F2812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8714" y="1372767"/>
            <a:ext cx="7865805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Transparency in Data Use and Financial Statements:</a:t>
            </a:r>
          </a:p>
          <a:p>
            <a:pPr algn="ctr"/>
            <a:endParaRPr lang="en-US" sz="10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The Next Step for Sustainability Programs</a:t>
            </a:r>
          </a:p>
          <a:p>
            <a:pPr algn="ctr"/>
            <a:endParaRPr lang="en-US" sz="2800" b="1" dirty="0" smtClean="0">
              <a:solidFill>
                <a:srgbClr val="000000"/>
              </a:solidFill>
            </a:endParaRPr>
          </a:p>
          <a:p>
            <a:pPr algn="ctr"/>
            <a:endParaRPr lang="en-US" sz="2800" b="1" dirty="0" smtClean="0">
              <a:solidFill>
                <a:srgbClr val="000000"/>
              </a:solidFill>
            </a:endParaRPr>
          </a:p>
          <a:p>
            <a:pPr algn="ctr"/>
            <a:endParaRPr lang="en-US" sz="28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Bill Winner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May, 2013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6668" y="1134758"/>
            <a:ext cx="7666582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Consider</a:t>
            </a:r>
            <a:r>
              <a:rPr lang="en-US" sz="2400" b="1" dirty="0" smtClean="0">
                <a:solidFill>
                  <a:srgbClr val="000000"/>
                </a:solidFill>
              </a:rPr>
              <a:t>:</a:t>
            </a:r>
          </a:p>
          <a:p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</a:rPr>
              <a:t>Be a leader in proper use of data</a:t>
            </a:r>
          </a:p>
          <a:p>
            <a:pPr marL="457200" indent="-457200"/>
            <a:r>
              <a:rPr lang="en-US" sz="2400" b="1" dirty="0" smtClean="0">
                <a:solidFill>
                  <a:srgbClr val="000000"/>
                </a:solidFill>
              </a:rPr>
              <a:t>2.  Use science to test hypotheses</a:t>
            </a:r>
          </a:p>
          <a:p>
            <a:pPr marL="457200" indent="-457200"/>
            <a:r>
              <a:rPr lang="en-US" sz="2400" b="1" dirty="0" smtClean="0">
                <a:solidFill>
                  <a:srgbClr val="000000"/>
                </a:solidFill>
              </a:rPr>
              <a:t>3.  Do not use science to prove your point</a:t>
            </a:r>
          </a:p>
          <a:p>
            <a:pPr marL="457200" indent="-457200">
              <a:buAutoNum type="arabicPeriod" startAt="4"/>
            </a:pPr>
            <a:r>
              <a:rPr lang="en-US" sz="2400" b="1" dirty="0" smtClean="0">
                <a:solidFill>
                  <a:srgbClr val="000000"/>
                </a:solidFill>
              </a:rPr>
              <a:t>Carefully consider statistical needs</a:t>
            </a:r>
          </a:p>
          <a:p>
            <a:pPr marL="457200" indent="-457200">
              <a:buAutoNum type="arabicPeriod" startAt="5"/>
            </a:pPr>
            <a:r>
              <a:rPr lang="en-US" sz="2400" b="1" dirty="0" smtClean="0">
                <a:solidFill>
                  <a:srgbClr val="000000"/>
                </a:solidFill>
              </a:rPr>
              <a:t>Consult with statistical experts</a:t>
            </a:r>
          </a:p>
          <a:p>
            <a:pPr marL="457200" indent="-457200">
              <a:buAutoNum type="arabicPeriod" startAt="5"/>
            </a:pPr>
            <a:r>
              <a:rPr lang="en-US" sz="2400" b="1" dirty="0" smtClean="0">
                <a:solidFill>
                  <a:srgbClr val="000000"/>
                </a:solidFill>
              </a:rPr>
              <a:t>Consult with accountants and economists</a:t>
            </a:r>
          </a:p>
          <a:p>
            <a:pPr marL="457200" indent="-457200"/>
            <a:r>
              <a:rPr lang="en-US" sz="2400" b="1" dirty="0" smtClean="0">
                <a:solidFill>
                  <a:srgbClr val="000000"/>
                </a:solidFill>
              </a:rPr>
              <a:t>7.  Seek independent audits of data and financial reporting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196" y="270686"/>
            <a:ext cx="5324557" cy="5642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714" y="6475405"/>
            <a:ext cx="3444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http://</a:t>
            </a:r>
            <a:r>
              <a:rPr lang="en-US" sz="1400" b="1" dirty="0" err="1" smtClean="0">
                <a:solidFill>
                  <a:schemeClr val="bg1"/>
                </a:solidFill>
              </a:rPr>
              <a:t>sustain.appstate.edu</a:t>
            </a:r>
            <a:r>
              <a:rPr lang="en-US" sz="1400" b="1" dirty="0" smtClean="0">
                <a:solidFill>
                  <a:schemeClr val="bg1"/>
                </a:solidFill>
              </a:rPr>
              <a:t>/university-data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4433" y="5975703"/>
            <a:ext cx="3746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Sustainability for the UNC System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7872" y="2043517"/>
            <a:ext cx="2342208" cy="1938992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“At </a:t>
            </a:r>
            <a:r>
              <a:rPr lang="en-US" sz="2000" b="1" dirty="0">
                <a:solidFill>
                  <a:srgbClr val="000000"/>
                </a:solidFill>
              </a:rPr>
              <a:t>current levels,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a </a:t>
            </a:r>
            <a:r>
              <a:rPr lang="en-US" sz="2000" b="1" dirty="0">
                <a:solidFill>
                  <a:srgbClr val="000000"/>
                </a:solidFill>
              </a:rPr>
              <a:t>25%</a:t>
            </a:r>
            <a:r>
              <a:rPr lang="en-US" sz="2000" b="1" dirty="0" smtClean="0">
                <a:solidFill>
                  <a:srgbClr val="000000"/>
                </a:solidFill>
              </a:rPr>
              <a:t> reduction </a:t>
            </a:r>
            <a:r>
              <a:rPr lang="en-US" sz="2000" b="1" dirty="0">
                <a:solidFill>
                  <a:srgbClr val="000000"/>
                </a:solidFill>
              </a:rPr>
              <a:t>in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energy </a:t>
            </a:r>
            <a:r>
              <a:rPr lang="en-US" sz="2000" b="1" dirty="0">
                <a:solidFill>
                  <a:srgbClr val="000000"/>
                </a:solidFill>
              </a:rPr>
              <a:t>usage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would </a:t>
            </a:r>
            <a:r>
              <a:rPr lang="en-US" sz="2000" b="1" dirty="0">
                <a:solidFill>
                  <a:srgbClr val="000000"/>
                </a:solidFill>
              </a:rPr>
              <a:t>yield a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20</a:t>
            </a:r>
            <a:r>
              <a:rPr lang="en-US" sz="2000" b="1" dirty="0">
                <a:solidFill>
                  <a:srgbClr val="000000"/>
                </a:solidFill>
              </a:rPr>
              <a:t>-year</a:t>
            </a:r>
            <a:r>
              <a:rPr lang="en-US" sz="2000" b="1" dirty="0" smtClean="0">
                <a:solidFill>
                  <a:srgbClr val="000000"/>
                </a:solidFill>
              </a:rPr>
              <a:t> savings </a:t>
            </a:r>
            <a:r>
              <a:rPr lang="en-US" sz="2000" b="1" dirty="0">
                <a:solidFill>
                  <a:srgbClr val="000000"/>
                </a:solidFill>
              </a:rPr>
              <a:t>in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excess </a:t>
            </a:r>
            <a:r>
              <a:rPr lang="en-US" sz="2000" b="1" dirty="0">
                <a:solidFill>
                  <a:srgbClr val="000000"/>
                </a:solidFill>
              </a:rPr>
              <a:t>of</a:t>
            </a:r>
            <a:r>
              <a:rPr lang="en-US" sz="2000" b="1" dirty="0" smtClean="0">
                <a:solidFill>
                  <a:srgbClr val="000000"/>
                </a:solidFill>
              </a:rPr>
              <a:t> $</a:t>
            </a:r>
            <a:r>
              <a:rPr lang="en-US" sz="2000" b="1" dirty="0">
                <a:solidFill>
                  <a:srgbClr val="000000"/>
                </a:solidFill>
              </a:rPr>
              <a:t>1 billion</a:t>
            </a:r>
            <a:r>
              <a:rPr lang="en-US" sz="2000" b="1" dirty="0" smtClean="0">
                <a:solidFill>
                  <a:srgbClr val="000000"/>
                </a:solidFill>
              </a:rPr>
              <a:t>.” 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196" y="270686"/>
            <a:ext cx="5324557" cy="5642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714" y="6475405"/>
            <a:ext cx="3444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http://</a:t>
            </a:r>
            <a:r>
              <a:rPr lang="en-US" sz="1400" b="1" dirty="0" err="1" smtClean="0">
                <a:solidFill>
                  <a:schemeClr val="bg1"/>
                </a:solidFill>
              </a:rPr>
              <a:t>sustain.appstate.edu</a:t>
            </a:r>
            <a:r>
              <a:rPr lang="en-US" sz="1400" b="1" dirty="0" smtClean="0">
                <a:solidFill>
                  <a:schemeClr val="bg1"/>
                </a:solidFill>
              </a:rPr>
              <a:t>/university-data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4433" y="5975703"/>
            <a:ext cx="3746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Sustainability for the UNC System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2714" y="520512"/>
            <a:ext cx="2890535" cy="5170646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00000"/>
                </a:solidFill>
              </a:rPr>
              <a:t>Consider Statistics</a:t>
            </a:r>
            <a:r>
              <a:rPr lang="en-US" sz="2000" b="1" dirty="0" smtClean="0">
                <a:solidFill>
                  <a:srgbClr val="000000"/>
                </a:solidFill>
              </a:rPr>
              <a:t>:</a:t>
            </a:r>
          </a:p>
          <a:p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</a:rPr>
              <a:t>How to present data?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Histogram bars?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</a:rPr>
              <a:t>Scattergram</a:t>
            </a:r>
            <a:r>
              <a:rPr lang="en-US" sz="2000" b="1" dirty="0" smtClean="0">
                <a:solidFill>
                  <a:srgbClr val="000000"/>
                </a:solidFill>
              </a:rPr>
              <a:t>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000" b="1" dirty="0" smtClean="0">
                <a:solidFill>
                  <a:srgbClr val="000000"/>
                </a:solidFill>
              </a:rPr>
              <a:t>How to Present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Statistics?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Correlation?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Regression?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	Linear?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	Curves?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Extrapolation?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	How far back?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	How far forward?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196" y="270686"/>
            <a:ext cx="5324557" cy="5642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714" y="6475405"/>
            <a:ext cx="3444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http://</a:t>
            </a:r>
            <a:r>
              <a:rPr lang="en-US" sz="1400" b="1" dirty="0" err="1" smtClean="0">
                <a:solidFill>
                  <a:schemeClr val="bg1"/>
                </a:solidFill>
              </a:rPr>
              <a:t>sustain.appstate.edu</a:t>
            </a:r>
            <a:r>
              <a:rPr lang="en-US" sz="1400" b="1" dirty="0" smtClean="0">
                <a:solidFill>
                  <a:schemeClr val="bg1"/>
                </a:solidFill>
              </a:rPr>
              <a:t>/university-data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4433" y="5975703"/>
            <a:ext cx="3746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Sustainability for the UNC System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8614" y="707910"/>
            <a:ext cx="3095719" cy="486287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00000"/>
                </a:solidFill>
              </a:rPr>
              <a:t>Consider Economic Claims</a:t>
            </a:r>
            <a:r>
              <a:rPr lang="en-US" sz="2000" b="1" dirty="0" smtClean="0">
                <a:solidFill>
                  <a:srgbClr val="000000"/>
                </a:solidFill>
              </a:rPr>
              <a:t>:</a:t>
            </a:r>
          </a:p>
          <a:p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</a:rPr>
              <a:t>What are assumptions?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Energy costs?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Energy conservation?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Energy efficiencies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000" b="1" dirty="0" smtClean="0">
                <a:solidFill>
                  <a:srgbClr val="000000"/>
                </a:solidFill>
              </a:rPr>
              <a:t>Economic change?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Inflation?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Innovative technologies?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eriod" startAt="3"/>
            </a:pPr>
            <a:r>
              <a:rPr lang="en-US" sz="2000" b="1" dirty="0" smtClean="0">
                <a:solidFill>
                  <a:srgbClr val="000000"/>
                </a:solidFill>
              </a:rPr>
              <a:t>Savings estimates</a:t>
            </a:r>
          </a:p>
          <a:p>
            <a:pPr marL="457200" indent="-457200"/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Cost savings/avoidance?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Costs of </a:t>
            </a:r>
            <a:r>
              <a:rPr lang="en-US" sz="2000" b="1" dirty="0" err="1" smtClean="0">
                <a:solidFill>
                  <a:srgbClr val="000000"/>
                </a:solidFill>
              </a:rPr>
              <a:t>ESCOs</a:t>
            </a:r>
            <a:r>
              <a:rPr lang="en-US" sz="2000" b="1" dirty="0" smtClean="0">
                <a:solidFill>
                  <a:srgbClr val="000000"/>
                </a:solidFill>
              </a:rPr>
              <a:t>?</a:t>
            </a:r>
          </a:p>
          <a:p>
            <a:pPr marL="457200" indent="-457200"/>
            <a:r>
              <a:rPr lang="en-US" sz="2000" b="1" dirty="0" smtClean="0">
                <a:solidFill>
                  <a:srgbClr val="000000"/>
                </a:solidFill>
              </a:rPr>
              <a:t>   Costs of Energy </a:t>
            </a:r>
            <a:r>
              <a:rPr lang="en-US" sz="2000" b="1" dirty="0" err="1" smtClean="0">
                <a:solidFill>
                  <a:srgbClr val="000000"/>
                </a:solidFill>
              </a:rPr>
              <a:t>Mngmnt</a:t>
            </a:r>
            <a:r>
              <a:rPr lang="en-US" sz="2000" b="1" dirty="0" smtClean="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030" y="444500"/>
            <a:ext cx="5196154" cy="49437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3944" y="6319250"/>
            <a:ext cx="5554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http://jtemplin.coe.uga.edu/files/regression/epsy581s05/epsy581_18.pdf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5993" y="5538445"/>
            <a:ext cx="4262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One data set; </a:t>
            </a:r>
            <a:r>
              <a:rPr lang="en-US" sz="2000" b="1" dirty="0">
                <a:solidFill>
                  <a:srgbClr val="000000"/>
                </a:solidFill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</a:rPr>
              <a:t>hree </a:t>
            </a:r>
            <a:r>
              <a:rPr lang="en-US" sz="2000" b="1" dirty="0">
                <a:solidFill>
                  <a:srgbClr val="000000"/>
                </a:solidFill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</a:rPr>
              <a:t>egression Curves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How to Extrapolate?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474" y="1176401"/>
            <a:ext cx="1686855" cy="707886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Let’s Talk a Bit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About Data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939" y="850539"/>
            <a:ext cx="6528154" cy="48961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96538" y="6069392"/>
            <a:ext cx="4743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Energy and Students at NC State University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939" y="850539"/>
            <a:ext cx="6528154" cy="48961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96538" y="6069392"/>
            <a:ext cx="4743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Energy and Students at NC State University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41339" y="2717170"/>
            <a:ext cx="3601906" cy="93695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09493" y="1561594"/>
            <a:ext cx="622862" cy="707886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My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Line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7245453" y="1915536"/>
            <a:ext cx="864041" cy="8016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9798" y="6069392"/>
            <a:ext cx="7122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Utility Costs as a Fraction of Total Expenses at NC State University</a:t>
            </a:r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6" name="Picture 5" descr="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729" y="1142047"/>
            <a:ext cx="6098541" cy="457390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361845" y="2665120"/>
            <a:ext cx="2894017" cy="707923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53340" y="2186231"/>
            <a:ext cx="622862" cy="707886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My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Line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6974790" y="2665119"/>
            <a:ext cx="978551" cy="5829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32" y="145749"/>
            <a:ext cx="8869432" cy="6637433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7518" y="6069392"/>
            <a:ext cx="5149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Utility Costs per Student at NC State University</a:t>
            </a:r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729" y="1142047"/>
            <a:ext cx="6098541" cy="457390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382038" y="2633888"/>
            <a:ext cx="1884234" cy="29149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53643" y="2633888"/>
            <a:ext cx="3112629" cy="426836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lgDash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74159" y="1676107"/>
            <a:ext cx="725178" cy="707886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My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Lines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7117485" y="2040482"/>
            <a:ext cx="856674" cy="5934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</p:cNvCxnSpPr>
          <p:nvPr/>
        </p:nvCxnSpPr>
        <p:spPr>
          <a:xfrm rot="10800000" flipV="1">
            <a:off x="7117485" y="2030050"/>
            <a:ext cx="856674" cy="8953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303</Words>
  <Application>Microsoft Macintosh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Office 2004 Test Drive User</cp:lastModifiedBy>
  <cp:revision>2</cp:revision>
  <dcterms:created xsi:type="dcterms:W3CDTF">2013-05-08T12:42:04Z</dcterms:created>
  <dcterms:modified xsi:type="dcterms:W3CDTF">2013-05-08T12:46:52Z</dcterms:modified>
</cp:coreProperties>
</file>